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73.png" ContentType="image/png"/>
  <Override PartName="/ppt/media/image70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2.jpeg" ContentType="image/jpeg"/>
  <Override PartName="/ppt/media/image17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.jpeg" ContentType="image/jpeg"/>
  <Override PartName="/ppt/media/image41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16.png" ContentType="image/png"/>
  <Override PartName="/ppt/media/image3.jpeg" ContentType="image/jpeg"/>
  <Override PartName="/ppt/media/image28.png" ContentType="image/png"/>
  <Override PartName="/ppt/media/image4.jpeg" ContentType="image/jpeg"/>
  <Override PartName="/ppt/media/image38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71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72.jpeg" ContentType="image/jpe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-360"/>
            <a:ext cx="8229600" cy="7418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-360"/>
            <a:ext cx="8229600" cy="7418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5400" spc="-1" strike="noStrike">
                <a:solidFill>
                  <a:srgbClr val="2f5897"/>
                </a:solidFill>
                <a:latin typeface="Palatino Linotype"/>
              </a:rPr>
              <a:t>Click to edit the title text format</a:t>
            </a:r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Click to edit the outline text format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1" marL="742680" indent="-285480">
              <a:spcBef>
                <a:spcPts val="598"/>
              </a:spcBef>
              <a:buClr>
                <a:srgbClr val="7f7f7f"/>
              </a:buClr>
              <a:buFont typeface="Courier New"/>
              <a:buChar char="o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Second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2" marL="11430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Third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3" marL="1600200" indent="-228600">
              <a:spcBef>
                <a:spcPts val="598"/>
              </a:spcBef>
              <a:buClr>
                <a:srgbClr val="7f7f7f"/>
              </a:buClr>
              <a:buFont typeface="Courier New"/>
              <a:buChar char="o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Fourth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4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Fifth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5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Sixth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6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Seventh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362280" y="6356520"/>
            <a:ext cx="2086200" cy="365040"/>
          </a:xfrm>
          <a:prstGeom prst="rect">
            <a:avLst/>
          </a:prstGeom>
        </p:spPr>
        <p:txBody>
          <a:bodyPr lIns="90000" rIns="4572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658440" y="6356520"/>
            <a:ext cx="2847960" cy="365040"/>
          </a:xfrm>
          <a:prstGeom prst="rect">
            <a:avLst/>
          </a:prstGeom>
        </p:spPr>
        <p:txBody>
          <a:bodyPr lIns="4572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543520" y="6356520"/>
            <a:ext cx="561960" cy="365040"/>
          </a:xfrm>
          <a:prstGeom prst="rect">
            <a:avLst/>
          </a:prstGeom>
        </p:spPr>
        <p:txBody>
          <a:bodyPr lIns="27360" rIns="45720" tIns="46800" bIns="46800" anchor="ctr">
            <a:noAutofit/>
          </a:bodyPr>
          <a:p>
            <a:pPr>
              <a:lnSpc>
                <a:spcPct val="100000"/>
              </a:lnSpc>
            </a:pPr>
            <a:fld id="{54787182-AF56-448F-B8EA-8A02A596FDA8}" type="slidenum">
              <a:rPr b="0" lang="ru-RU" sz="1200" spc="-1" strike="noStrike">
                <a:solidFill>
                  <a:srgbClr val="595959"/>
                </a:solidFill>
                <a:latin typeface="Century Gothic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8458200" y="649908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569880" y="649908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458200" y="649908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569880" y="649908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>
            <a:off x="4495680" y="392436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"/>
          <p:cNvSpPr/>
          <p:nvPr/>
        </p:nvSpPr>
        <p:spPr>
          <a:xfrm>
            <a:off x="4695840" y="392436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5"/>
          <p:cNvSpPr/>
          <p:nvPr/>
        </p:nvSpPr>
        <p:spPr>
          <a:xfrm>
            <a:off x="4297320" y="3924360"/>
            <a:ext cx="84240" cy="8424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5400" spc="-1" strike="noStrike">
                <a:solidFill>
                  <a:srgbClr val="2f5897"/>
                </a:solidFill>
                <a:latin typeface="Palatino Linotype"/>
              </a:rPr>
              <a:t>Click to edit the title text format</a:t>
            </a:r>
            <a:endParaRPr b="0" lang="en-US" sz="5400" spc="-1" strike="noStrike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Click to edit the outline text format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1" marL="742680" indent="-285480">
              <a:spcBef>
                <a:spcPts val="598"/>
              </a:spcBef>
              <a:buClr>
                <a:srgbClr val="7f7f7f"/>
              </a:buClr>
              <a:buFont typeface="Courier New"/>
              <a:buChar char="o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Second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2" marL="11430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Third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3" marL="1600200" indent="-228600">
              <a:spcBef>
                <a:spcPts val="598"/>
              </a:spcBef>
              <a:buClr>
                <a:srgbClr val="7f7f7f"/>
              </a:buClr>
              <a:buFont typeface="Courier New"/>
              <a:buChar char="o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Fourth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4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Fifth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5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Sixth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lvl="6" marL="2057400" indent="-22860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f7f7f"/>
                </a:solidFill>
                <a:latin typeface="Century Gothic"/>
              </a:rPr>
              <a:t>Seventh Outline Level</a:t>
            </a: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dt"/>
          </p:nvPr>
        </p:nvSpPr>
        <p:spPr>
          <a:xfrm>
            <a:off x="6362280" y="6356520"/>
            <a:ext cx="2086200" cy="365040"/>
          </a:xfrm>
          <a:prstGeom prst="rect">
            <a:avLst/>
          </a:prstGeom>
        </p:spPr>
        <p:txBody>
          <a:bodyPr lIns="90000" rIns="4572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9"/>
          <p:cNvSpPr>
            <a:spLocks noGrp="1"/>
          </p:cNvSpPr>
          <p:nvPr>
            <p:ph type="ftr"/>
          </p:nvPr>
        </p:nvSpPr>
        <p:spPr>
          <a:xfrm>
            <a:off x="658440" y="6356520"/>
            <a:ext cx="2847960" cy="365040"/>
          </a:xfrm>
          <a:prstGeom prst="rect">
            <a:avLst/>
          </a:prstGeom>
        </p:spPr>
        <p:txBody>
          <a:bodyPr lIns="4572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10"/>
          <p:cNvSpPr>
            <a:spLocks noGrp="1"/>
          </p:cNvSpPr>
          <p:nvPr>
            <p:ph type="sldNum"/>
          </p:nvPr>
        </p:nvSpPr>
        <p:spPr>
          <a:xfrm>
            <a:off x="8543520" y="6356520"/>
            <a:ext cx="561960" cy="365040"/>
          </a:xfrm>
          <a:prstGeom prst="rect">
            <a:avLst/>
          </a:prstGeom>
        </p:spPr>
        <p:txBody>
          <a:bodyPr lIns="27360" rIns="45720" tIns="46800" bIns="46800" anchor="ctr">
            <a:noAutofit/>
          </a:bodyPr>
          <a:p>
            <a:pPr>
              <a:lnSpc>
                <a:spcPct val="100000"/>
              </a:lnSpc>
            </a:pPr>
            <a:fld id="{FB3E37DB-BBEA-4655-869F-3B8DEB10E19C}" type="slidenum">
              <a:rPr b="0" lang="ru-RU" sz="1200" spc="-1" strike="noStrike">
                <a:solidFill>
                  <a:srgbClr val="595959"/>
                </a:solidFill>
                <a:latin typeface="Century Gothic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image" Target="../media/image73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195640" y="260280"/>
            <a:ext cx="6769080" cy="358920"/>
          </a:xfrm>
          <a:custGeom>
            <a:avLst/>
            <a:gdLst/>
            <a:ahLst/>
            <a:rect l="0" t="0" r="r" b="b"/>
            <a:pathLst>
              <a:path w="18805" h="999">
                <a:moveTo>
                  <a:pt x="0" y="0"/>
                </a:moveTo>
                <a:lnTo>
                  <a:pt x="18804" y="0"/>
                </a:lnTo>
                <a:moveTo>
                  <a:pt x="0" y="998"/>
                </a:moveTo>
                <a:lnTo>
                  <a:pt x="18804" y="998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2000" spc="1" strike="noStrike">
                <a:solidFill>
                  <a:srgbClr val="000000"/>
                </a:solidFill>
                <a:latin typeface="Arial"/>
              </a:rPr>
              <a:t>Национальный  центр  инноваций  в образовании</a:t>
            </a:r>
            <a:endParaRPr b="0" lang="en-US" sz="2000" spc="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90" name="Picture 7" descr="logo"/>
          <p:cNvPicPr/>
          <p:nvPr/>
        </p:nvPicPr>
        <p:blipFill>
          <a:blip r:embed="rId1"/>
          <a:stretch/>
        </p:blipFill>
        <p:spPr>
          <a:xfrm>
            <a:off x="0" y="0"/>
            <a:ext cx="1706400" cy="142884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324000" y="404640"/>
            <a:ext cx="1352520" cy="360360"/>
          </a:xfrm>
          <a:custGeom>
            <a:avLst/>
            <a:gdLst/>
            <a:ahLst/>
            <a:rect l="0" t="0" r="r" b="b"/>
            <a:pathLst>
              <a:path w="3759" h="1003">
                <a:moveTo>
                  <a:pt x="0" y="0"/>
                </a:moveTo>
                <a:lnTo>
                  <a:pt x="3758" y="0"/>
                </a:lnTo>
                <a:moveTo>
                  <a:pt x="0" y="1002"/>
                </a:moveTo>
                <a:lnTo>
                  <a:pt x="3758" y="1002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1" lang="en-US" sz="1800" spc="1" strike="noStrike">
                <a:solidFill>
                  <a:srgbClr val="000000"/>
                </a:solidFill>
                <a:latin typeface="Arial"/>
              </a:rPr>
              <a:t>НЦИО</a:t>
            </a:r>
            <a:endParaRPr b="1" lang="en-US" sz="1800" spc="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92" name="Объект 2" descr=""/>
          <p:cNvPicPr/>
          <p:nvPr/>
        </p:nvPicPr>
        <p:blipFill>
          <a:blip r:embed="rId2"/>
          <a:stretch/>
        </p:blipFill>
        <p:spPr>
          <a:xfrm>
            <a:off x="1476360" y="1700280"/>
            <a:ext cx="7559640" cy="4897440"/>
          </a:xfrm>
          <a:prstGeom prst="rect">
            <a:avLst/>
          </a:prstGeom>
          <a:ln>
            <a:noFill/>
          </a:ln>
        </p:spPr>
      </p:pic>
      <p:pic>
        <p:nvPicPr>
          <p:cNvPr id="93" name="Прямоугольник 2" descr=""/>
          <p:cNvPicPr/>
          <p:nvPr/>
        </p:nvPicPr>
        <p:blipFill>
          <a:blip r:embed="rId3"/>
          <a:stretch/>
        </p:blipFill>
        <p:spPr>
          <a:xfrm>
            <a:off x="3108240" y="3790800"/>
            <a:ext cx="4353120" cy="156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1"/>
          <p:cNvGrpSpPr/>
          <p:nvPr/>
        </p:nvGrpSpPr>
        <p:grpSpPr>
          <a:xfrm>
            <a:off x="7149960" y="5681520"/>
            <a:ext cx="1633680" cy="1067040"/>
            <a:chOff x="7149960" y="5681520"/>
            <a:chExt cx="1633680" cy="1067040"/>
          </a:xfrm>
        </p:grpSpPr>
        <p:pic>
          <p:nvPicPr>
            <p:cNvPr id="249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7149960" y="5681520"/>
              <a:ext cx="163368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0" name="CustomShape 2"/>
            <p:cNvSpPr/>
            <p:nvPr/>
          </p:nvSpPr>
          <p:spPr>
            <a:xfrm>
              <a:off x="7277040" y="5778360"/>
              <a:ext cx="1381320" cy="82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51" name="Group 3"/>
          <p:cNvGrpSpPr/>
          <p:nvPr/>
        </p:nvGrpSpPr>
        <p:grpSpPr>
          <a:xfrm>
            <a:off x="3760920" y="5754600"/>
            <a:ext cx="1701720" cy="1067040"/>
            <a:chOff x="3760920" y="5754600"/>
            <a:chExt cx="1701720" cy="1067040"/>
          </a:xfrm>
        </p:grpSpPr>
        <p:pic>
          <p:nvPicPr>
            <p:cNvPr id="252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3760920" y="5754600"/>
              <a:ext cx="170172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3" name="CustomShape 4"/>
            <p:cNvSpPr/>
            <p:nvPr/>
          </p:nvSpPr>
          <p:spPr>
            <a:xfrm>
              <a:off x="3882960" y="5850000"/>
              <a:ext cx="145260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54" name="Group 5"/>
          <p:cNvGrpSpPr/>
          <p:nvPr/>
        </p:nvGrpSpPr>
        <p:grpSpPr>
          <a:xfrm>
            <a:off x="5499000" y="5730840"/>
            <a:ext cx="1584360" cy="1071720"/>
            <a:chOff x="5499000" y="5730840"/>
            <a:chExt cx="1584360" cy="1071720"/>
          </a:xfrm>
        </p:grpSpPr>
        <p:pic>
          <p:nvPicPr>
            <p:cNvPr id="255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5499000" y="5730840"/>
              <a:ext cx="1584360" cy="1071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6" name="CustomShape 6"/>
            <p:cNvSpPr/>
            <p:nvPr/>
          </p:nvSpPr>
          <p:spPr>
            <a:xfrm>
              <a:off x="5621400" y="582624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57" name="Group 7"/>
          <p:cNvGrpSpPr/>
          <p:nvPr/>
        </p:nvGrpSpPr>
        <p:grpSpPr>
          <a:xfrm>
            <a:off x="19080" y="5754600"/>
            <a:ext cx="1906560" cy="1067040"/>
            <a:chOff x="19080" y="5754600"/>
            <a:chExt cx="1906560" cy="1067040"/>
          </a:xfrm>
        </p:grpSpPr>
        <p:pic>
          <p:nvPicPr>
            <p:cNvPr id="258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19080" y="5754600"/>
              <a:ext cx="19065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9" name="CustomShape 8"/>
            <p:cNvSpPr/>
            <p:nvPr/>
          </p:nvSpPr>
          <p:spPr>
            <a:xfrm>
              <a:off x="144360" y="5850000"/>
              <a:ext cx="166068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60" name="Group 9"/>
          <p:cNvGrpSpPr/>
          <p:nvPr/>
        </p:nvGrpSpPr>
        <p:grpSpPr>
          <a:xfrm>
            <a:off x="1974960" y="5754600"/>
            <a:ext cx="1719000" cy="1067040"/>
            <a:chOff x="1974960" y="5754600"/>
            <a:chExt cx="1719000" cy="1067040"/>
          </a:xfrm>
        </p:grpSpPr>
        <p:pic>
          <p:nvPicPr>
            <p:cNvPr id="261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1974960" y="5754600"/>
              <a:ext cx="17190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2" name="CustomShape 10"/>
            <p:cNvSpPr/>
            <p:nvPr/>
          </p:nvSpPr>
          <p:spPr>
            <a:xfrm>
              <a:off x="2097000" y="5850000"/>
              <a:ext cx="1474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63" name="Group 11"/>
          <p:cNvGrpSpPr/>
          <p:nvPr/>
        </p:nvGrpSpPr>
        <p:grpSpPr>
          <a:xfrm>
            <a:off x="390600" y="6480"/>
            <a:ext cx="8467560" cy="804600"/>
            <a:chOff x="390600" y="6480"/>
            <a:chExt cx="8467560" cy="804600"/>
          </a:xfrm>
        </p:grpSpPr>
        <p:pic>
          <p:nvPicPr>
            <p:cNvPr id="264" name="Скругленный прямоугольник 9" descr=""/>
            <p:cNvPicPr/>
            <p:nvPr/>
          </p:nvPicPr>
          <p:blipFill>
            <a:blip r:embed="rId6"/>
            <a:stretch/>
          </p:blipFill>
          <p:spPr>
            <a:xfrm>
              <a:off x="390600" y="6480"/>
              <a:ext cx="8467560" cy="80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5" name="CustomShape 12"/>
            <p:cNvSpPr/>
            <p:nvPr/>
          </p:nvSpPr>
          <p:spPr>
            <a:xfrm>
              <a:off x="500040" y="144360"/>
              <a:ext cx="8251920" cy="51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ts val="1463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8. 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  <a:ea typeface="Times New Roman"/>
                </a:rPr>
                <a:t>Укажите варианты ответов, в которых даны верные суждения. Запишите номера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66" name="CustomShape 13"/>
          <p:cNvSpPr/>
          <p:nvPr/>
        </p:nvSpPr>
        <p:spPr>
          <a:xfrm>
            <a:off x="98280" y="716040"/>
            <a:ext cx="8937720" cy="25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(1)Амазонку по праву можно назвать морем подвижной пресной воды, составляющей пятую часть всего мирового водного запаса.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(2)В реке насчитывается различных видов рыбы больше, чем в Атлантическом океане. (3)Площадь бассейна реки Амазонки составляет свыше 2,7 миллиона миль, что соответствует десятой части суши всего земного шара. (4)Здесь сосредоточено около трети всех лесов нашей планеты, и вся эта гигантская зелёная масса производит около половины кислорода, поступающего в атмосферу от растений. (5)Чтобы исследовать Амазонку, начиная от дельты реки в Бразилии и заканчивая её устьем в высокогорье Анд в Перу, команде Кусто потребовалось больше полутора лет.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CustomShape 14"/>
          <p:cNvSpPr/>
          <p:nvPr/>
        </p:nvSpPr>
        <p:spPr>
          <a:xfrm>
            <a:off x="179280" y="3448080"/>
            <a:ext cx="8599680" cy="24786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1 односоставное распространённое безличное, осложнённое обособленным определением, выраженным причастным оборотом.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2 сложное с подчинительной связью.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Грамматическая основа второй части сложноподчинённого предложения 3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что соответствует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4 включает три грамматические основы.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сложносочинённом предложении 5 придаточное цели.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roup 1"/>
          <p:cNvGrpSpPr/>
          <p:nvPr/>
        </p:nvGrpSpPr>
        <p:grpSpPr>
          <a:xfrm>
            <a:off x="7302600" y="5407200"/>
            <a:ext cx="1744560" cy="1066680"/>
            <a:chOff x="7302600" y="5407200"/>
            <a:chExt cx="1744560" cy="1066680"/>
          </a:xfrm>
        </p:grpSpPr>
        <p:pic>
          <p:nvPicPr>
            <p:cNvPr id="269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7302600" y="5407200"/>
              <a:ext cx="17445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0" name="CustomShape 2"/>
            <p:cNvSpPr/>
            <p:nvPr/>
          </p:nvSpPr>
          <p:spPr>
            <a:xfrm>
              <a:off x="7424640" y="5500800"/>
              <a:ext cx="14954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71" name="Group 3"/>
          <p:cNvGrpSpPr/>
          <p:nvPr/>
        </p:nvGrpSpPr>
        <p:grpSpPr>
          <a:xfrm>
            <a:off x="3425760" y="5407200"/>
            <a:ext cx="1871640" cy="1066680"/>
            <a:chOff x="3425760" y="5407200"/>
            <a:chExt cx="1871640" cy="1066680"/>
          </a:xfrm>
        </p:grpSpPr>
        <p:pic>
          <p:nvPicPr>
            <p:cNvPr id="272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3425760" y="5407200"/>
              <a:ext cx="187164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3" name="CustomShape 4"/>
            <p:cNvSpPr/>
            <p:nvPr/>
          </p:nvSpPr>
          <p:spPr>
            <a:xfrm>
              <a:off x="3549600" y="5500800"/>
              <a:ext cx="16257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74" name="Group 5"/>
          <p:cNvGrpSpPr/>
          <p:nvPr/>
        </p:nvGrpSpPr>
        <p:grpSpPr>
          <a:xfrm>
            <a:off x="30240" y="5407200"/>
            <a:ext cx="1731960" cy="1066680"/>
            <a:chOff x="30240" y="5407200"/>
            <a:chExt cx="1731960" cy="1066680"/>
          </a:xfrm>
        </p:grpSpPr>
        <p:pic>
          <p:nvPicPr>
            <p:cNvPr id="275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30240" y="5407200"/>
              <a:ext cx="17319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6" name="CustomShape 6"/>
            <p:cNvSpPr/>
            <p:nvPr/>
          </p:nvSpPr>
          <p:spPr>
            <a:xfrm>
              <a:off x="155520" y="5500800"/>
              <a:ext cx="14828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77" name="Group 7"/>
          <p:cNvGrpSpPr/>
          <p:nvPr/>
        </p:nvGrpSpPr>
        <p:grpSpPr>
          <a:xfrm>
            <a:off x="5394240" y="5407200"/>
            <a:ext cx="1792440" cy="1066680"/>
            <a:chOff x="5394240" y="5407200"/>
            <a:chExt cx="1792440" cy="1066680"/>
          </a:xfrm>
        </p:grpSpPr>
        <p:pic>
          <p:nvPicPr>
            <p:cNvPr id="278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5394240" y="5407200"/>
              <a:ext cx="179244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9" name="CustomShape 8"/>
            <p:cNvSpPr/>
            <p:nvPr/>
          </p:nvSpPr>
          <p:spPr>
            <a:xfrm>
              <a:off x="5521320" y="5500800"/>
              <a:ext cx="15397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80" name="CustomShape 9"/>
          <p:cNvSpPr/>
          <p:nvPr/>
        </p:nvSpPr>
        <p:spPr>
          <a:xfrm>
            <a:off x="108000" y="1484280"/>
            <a:ext cx="8856720" cy="46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1" name="Group 10"/>
          <p:cNvGrpSpPr/>
          <p:nvPr/>
        </p:nvGrpSpPr>
        <p:grpSpPr>
          <a:xfrm>
            <a:off x="1773360" y="5407200"/>
            <a:ext cx="1639800" cy="1066680"/>
            <a:chOff x="1773360" y="5407200"/>
            <a:chExt cx="1639800" cy="1066680"/>
          </a:xfrm>
        </p:grpSpPr>
        <p:pic>
          <p:nvPicPr>
            <p:cNvPr id="282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1773360" y="5407200"/>
              <a:ext cx="163980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3" name="CustomShape 11"/>
            <p:cNvSpPr/>
            <p:nvPr/>
          </p:nvSpPr>
          <p:spPr>
            <a:xfrm>
              <a:off x="1898640" y="5500800"/>
              <a:ext cx="13921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84" name="Group 12"/>
          <p:cNvGrpSpPr/>
          <p:nvPr/>
        </p:nvGrpSpPr>
        <p:grpSpPr>
          <a:xfrm>
            <a:off x="390600" y="6480"/>
            <a:ext cx="8467560" cy="804600"/>
            <a:chOff x="390600" y="6480"/>
            <a:chExt cx="8467560" cy="804600"/>
          </a:xfrm>
        </p:grpSpPr>
        <p:pic>
          <p:nvPicPr>
            <p:cNvPr id="285" name="Скругленный прямоугольник 12" descr=""/>
            <p:cNvPicPr/>
            <p:nvPr/>
          </p:nvPicPr>
          <p:blipFill>
            <a:blip r:embed="rId6"/>
            <a:stretch/>
          </p:blipFill>
          <p:spPr>
            <a:xfrm>
              <a:off x="390600" y="6480"/>
              <a:ext cx="8467560" cy="80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6" name="CustomShape 13"/>
            <p:cNvSpPr/>
            <p:nvPr/>
          </p:nvSpPr>
          <p:spPr>
            <a:xfrm>
              <a:off x="500040" y="144360"/>
              <a:ext cx="8251920" cy="51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ts val="1463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9. 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  <a:ea typeface="Times New Roman"/>
                </a:rPr>
                <a:t>Укажите варианты ответов, в которых даны верные суждения. Запишите номера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87" name="CustomShape 14"/>
          <p:cNvSpPr/>
          <p:nvPr/>
        </p:nvSpPr>
        <p:spPr>
          <a:xfrm>
            <a:off x="179280" y="1052640"/>
            <a:ext cx="8132760" cy="19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/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(1)Хорошо лежать на опушке прозрачного перелеска и смотреть в ясное небо: там начинают неярко светиться первые звёздочки. (2)Нежно пахнет распускающимися дубовыми почками.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(3)Сладко дремлется, и ломит от усталости босые ноги. (4)Но поднимаешься и идёшь в лес за сушняком. (5)Сейчас будем разводить костёр.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8" name="CustomShape 15"/>
          <p:cNvSpPr/>
          <p:nvPr/>
        </p:nvSpPr>
        <p:spPr>
          <a:xfrm>
            <a:off x="366840" y="3152880"/>
            <a:ext cx="7993080" cy="22978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бессоюзном предложении 1 одна из частей — односоставное безличное предложение.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Грамматическая основа предложения 2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нежно пахнет.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Простое предложение 3 осложнено однородными сказуемыми.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4 односоставное распространённое определённо-личное.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предложении 5 составное глагольное сказуемое.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1"/>
          <p:cNvGrpSpPr/>
          <p:nvPr/>
        </p:nvGrpSpPr>
        <p:grpSpPr>
          <a:xfrm>
            <a:off x="6973920" y="5827680"/>
            <a:ext cx="1584360" cy="1066680"/>
            <a:chOff x="6973920" y="5827680"/>
            <a:chExt cx="1584360" cy="1066680"/>
          </a:xfrm>
        </p:grpSpPr>
        <p:pic>
          <p:nvPicPr>
            <p:cNvPr id="290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6973920" y="58276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1" name="CustomShape 2"/>
            <p:cNvSpPr/>
            <p:nvPr/>
          </p:nvSpPr>
          <p:spPr>
            <a:xfrm>
              <a:off x="7097760" y="5921280"/>
              <a:ext cx="13381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92" name="Group 3"/>
          <p:cNvGrpSpPr/>
          <p:nvPr/>
        </p:nvGrpSpPr>
        <p:grpSpPr>
          <a:xfrm>
            <a:off x="3425760" y="5827680"/>
            <a:ext cx="1590840" cy="1066680"/>
            <a:chOff x="3425760" y="5827680"/>
            <a:chExt cx="1590840" cy="1066680"/>
          </a:xfrm>
        </p:grpSpPr>
        <p:pic>
          <p:nvPicPr>
            <p:cNvPr id="293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3425760" y="5827680"/>
              <a:ext cx="159084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4" name="CustomShape 4"/>
            <p:cNvSpPr/>
            <p:nvPr/>
          </p:nvSpPr>
          <p:spPr>
            <a:xfrm>
              <a:off x="355140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95" name="Group 5"/>
          <p:cNvGrpSpPr/>
          <p:nvPr/>
        </p:nvGrpSpPr>
        <p:grpSpPr>
          <a:xfrm>
            <a:off x="1663560" y="5827680"/>
            <a:ext cx="1712880" cy="1066680"/>
            <a:chOff x="1663560" y="5827680"/>
            <a:chExt cx="1712880" cy="1066680"/>
          </a:xfrm>
        </p:grpSpPr>
        <p:pic>
          <p:nvPicPr>
            <p:cNvPr id="296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1663560" y="5827680"/>
              <a:ext cx="17128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7" name="CustomShape 6"/>
            <p:cNvSpPr/>
            <p:nvPr/>
          </p:nvSpPr>
          <p:spPr>
            <a:xfrm>
              <a:off x="1787400" y="5921280"/>
              <a:ext cx="14637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98" name="Group 7"/>
          <p:cNvGrpSpPr/>
          <p:nvPr/>
        </p:nvGrpSpPr>
        <p:grpSpPr>
          <a:xfrm>
            <a:off x="23760" y="5827680"/>
            <a:ext cx="1585800" cy="1066680"/>
            <a:chOff x="23760" y="5827680"/>
            <a:chExt cx="1585800" cy="1066680"/>
          </a:xfrm>
        </p:grpSpPr>
        <p:pic>
          <p:nvPicPr>
            <p:cNvPr id="299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23760" y="5827680"/>
              <a:ext cx="158580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0" name="CustomShape 8"/>
            <p:cNvSpPr/>
            <p:nvPr/>
          </p:nvSpPr>
          <p:spPr>
            <a:xfrm>
              <a:off x="14616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01" name="Group 9"/>
          <p:cNvGrpSpPr/>
          <p:nvPr/>
        </p:nvGrpSpPr>
        <p:grpSpPr>
          <a:xfrm>
            <a:off x="5200560" y="5827680"/>
            <a:ext cx="1584360" cy="1066680"/>
            <a:chOff x="5200560" y="5827680"/>
            <a:chExt cx="1584360" cy="1066680"/>
          </a:xfrm>
        </p:grpSpPr>
        <p:pic>
          <p:nvPicPr>
            <p:cNvPr id="302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5200560" y="58276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3" name="CustomShape 10"/>
            <p:cNvSpPr/>
            <p:nvPr/>
          </p:nvSpPr>
          <p:spPr>
            <a:xfrm>
              <a:off x="532440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04" name="Group 11"/>
          <p:cNvGrpSpPr/>
          <p:nvPr/>
        </p:nvGrpSpPr>
        <p:grpSpPr>
          <a:xfrm>
            <a:off x="390600" y="6480"/>
            <a:ext cx="8467560" cy="804600"/>
            <a:chOff x="390600" y="6480"/>
            <a:chExt cx="8467560" cy="804600"/>
          </a:xfrm>
        </p:grpSpPr>
        <p:pic>
          <p:nvPicPr>
            <p:cNvPr id="305" name="Скругленный прямоугольник 9" descr=""/>
            <p:cNvPicPr/>
            <p:nvPr/>
          </p:nvPicPr>
          <p:blipFill>
            <a:blip r:embed="rId6"/>
            <a:stretch/>
          </p:blipFill>
          <p:spPr>
            <a:xfrm>
              <a:off x="390600" y="6480"/>
              <a:ext cx="8467560" cy="80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6" name="CustomShape 12"/>
            <p:cNvSpPr/>
            <p:nvPr/>
          </p:nvSpPr>
          <p:spPr>
            <a:xfrm>
              <a:off x="500040" y="144360"/>
              <a:ext cx="8251920" cy="51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ts val="1463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10. 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  <a:ea typeface="Times New Roman"/>
                </a:rPr>
                <a:t>Укажите варианты ответов, в которых даны верные суждения. Запишите номера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07" name="CustomShape 13"/>
          <p:cNvSpPr/>
          <p:nvPr/>
        </p:nvSpPr>
        <p:spPr>
          <a:xfrm>
            <a:off x="-50760" y="1052640"/>
            <a:ext cx="8891640" cy="15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431640" algn="just">
              <a:lnSpc>
                <a:spcPts val="1463"/>
              </a:lnSpc>
              <a:spcBef>
                <a:spcPts val="298"/>
              </a:spcBef>
              <a:spcAft>
                <a:spcPts val="598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(1)Прилив — это увеличение уровня воды в водоёме. (2)Происходит он вследствие реакции на влияние гравитационных сил со стороны Солнца, Луны. (3)Отлив — это явление, характеризующееся уменьшением уровня воды до наименьшего значения. (4)Приливы можно встретить в любом море, и они происходят по противоположным областям Земли, которые располагаются возле линии, обращённой к Луне и Солнцу. (5)Земля движется, поэтому у морского берега можно увидеть за день сразу же несколько отливов и приливов.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CustomShape 14"/>
          <p:cNvSpPr/>
          <p:nvPr/>
        </p:nvSpPr>
        <p:spPr>
          <a:xfrm>
            <a:off x="473040" y="3346560"/>
            <a:ext cx="8202600" cy="23331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предложении 1 составное именное сказуемое.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2 осложнено обособленным приложением.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предложении 3 подлежащее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явление.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4 сложное с союзной сочинительной и подчинительной связью.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сложном предложении 5 грамматическая основа второй части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можно увидеть несколько отливов.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Прямоугольник 4" descr=""/>
          <p:cNvPicPr/>
          <p:nvPr/>
        </p:nvPicPr>
        <p:blipFill>
          <a:blip r:embed="rId1"/>
          <a:stretch/>
        </p:blipFill>
        <p:spPr>
          <a:xfrm>
            <a:off x="3925800" y="2419200"/>
            <a:ext cx="5072040" cy="1446480"/>
          </a:xfrm>
          <a:prstGeom prst="rect">
            <a:avLst/>
          </a:prstGeom>
          <a:ln>
            <a:noFill/>
          </a:ln>
        </p:spPr>
      </p:pic>
      <p:sp>
        <p:nvSpPr>
          <p:cNvPr id="310" name="CustomShape 1"/>
          <p:cNvSpPr/>
          <p:nvPr/>
        </p:nvSpPr>
        <p:spPr>
          <a:xfrm>
            <a:off x="395280" y="6524640"/>
            <a:ext cx="8352000" cy="196920"/>
          </a:xfrm>
          <a:custGeom>
            <a:avLst/>
            <a:gdLst/>
            <a:ahLst/>
            <a:rect l="0" t="0" r="r" b="b"/>
            <a:pathLst>
              <a:path w="23202" h="549">
                <a:moveTo>
                  <a:pt x="0" y="0"/>
                </a:moveTo>
                <a:lnTo>
                  <a:pt x="23201" y="0"/>
                </a:lnTo>
                <a:moveTo>
                  <a:pt x="0" y="548"/>
                </a:moveTo>
                <a:lnTo>
                  <a:pt x="23201" y="548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1" lang="en-US" sz="1800" spc="1" strike="noStrike">
                <a:solidFill>
                  <a:srgbClr val="000000"/>
                </a:solidFill>
                <a:latin typeface="Arial"/>
              </a:rPr>
              <a:t>Егораева Г.Т., руководитель департамента методологии АНО НЦИО, Москва</a:t>
            </a:r>
            <a:endParaRPr b="1" lang="en-US" sz="1800" spc="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4067280" y="1600200"/>
            <a:ext cx="461952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  <a:p>
            <a:pPr marL="342720" indent="-342720">
              <a:spcBef>
                <a:spcPts val="598"/>
              </a:spcBef>
              <a:buClr>
                <a:srgbClr val="7f7f7f"/>
              </a:buClr>
              <a:buFont typeface="Arial"/>
              <a:buChar char="•"/>
            </a:pPr>
            <a:endParaRPr b="0" lang="en-US" sz="2400" spc="-1" strike="noStrike">
              <a:solidFill>
                <a:srgbClr val="7f7f7f"/>
              </a:solidFill>
              <a:latin typeface="Century Gothic"/>
            </a:endParaRPr>
          </a:p>
        </p:txBody>
      </p:sp>
      <p:pic>
        <p:nvPicPr>
          <p:cNvPr id="312" name="Рисунок 5" descr=""/>
          <p:cNvPicPr/>
          <p:nvPr/>
        </p:nvPicPr>
        <p:blipFill>
          <a:blip r:embed="rId2"/>
          <a:stretch/>
        </p:blipFill>
        <p:spPr>
          <a:xfrm>
            <a:off x="324000" y="1557360"/>
            <a:ext cx="3671640" cy="3819600"/>
          </a:xfrm>
          <a:prstGeom prst="rect">
            <a:avLst/>
          </a:prstGeom>
          <a:ln>
            <a:noFill/>
          </a:ln>
        </p:spPr>
      </p:pic>
      <p:pic>
        <p:nvPicPr>
          <p:cNvPr id="313" name="Рисунок 8" descr=""/>
          <p:cNvPicPr/>
          <p:nvPr/>
        </p:nvPicPr>
        <p:blipFill>
          <a:blip r:embed="rId3"/>
          <a:stretch/>
        </p:blipFill>
        <p:spPr>
          <a:xfrm>
            <a:off x="2484360" y="1825560"/>
            <a:ext cx="792360" cy="1190520"/>
          </a:xfrm>
          <a:prstGeom prst="rect">
            <a:avLst/>
          </a:prstGeom>
          <a:ln>
            <a:noFill/>
          </a:ln>
        </p:spPr>
      </p:pic>
      <p:pic>
        <p:nvPicPr>
          <p:cNvPr id="314" name="Picture 2" descr="\\V26\EGE2020_oblozhki\EGE\Rus\rus_zadachnik_2020_v1-01.tif"/>
          <p:cNvPicPr/>
          <p:nvPr/>
        </p:nvPicPr>
        <p:blipFill>
          <a:blip r:embed="rId4"/>
          <a:stretch/>
        </p:blipFill>
        <p:spPr>
          <a:xfrm>
            <a:off x="209520" y="1197000"/>
            <a:ext cx="947880" cy="1423800"/>
          </a:xfrm>
          <a:prstGeom prst="rect">
            <a:avLst/>
          </a:prstGeom>
          <a:ln w="9360">
            <a:solidFill>
              <a:srgbClr val="00b0f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"/>
          <p:cNvGrpSpPr/>
          <p:nvPr/>
        </p:nvGrpSpPr>
        <p:grpSpPr>
          <a:xfrm>
            <a:off x="811080" y="189000"/>
            <a:ext cx="7089840" cy="1292040"/>
            <a:chOff x="811080" y="189000"/>
            <a:chExt cx="7089840" cy="1292040"/>
          </a:xfrm>
        </p:grpSpPr>
        <p:pic>
          <p:nvPicPr>
            <p:cNvPr id="95" name="Скругленный прямоугольник 1" descr=""/>
            <p:cNvPicPr/>
            <p:nvPr/>
          </p:nvPicPr>
          <p:blipFill>
            <a:blip r:embed="rId1"/>
            <a:stretch/>
          </p:blipFill>
          <p:spPr>
            <a:xfrm>
              <a:off x="811080" y="189000"/>
              <a:ext cx="7089840" cy="1292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6" name="CustomShape 2"/>
            <p:cNvSpPr/>
            <p:nvPr/>
          </p:nvSpPr>
          <p:spPr>
            <a:xfrm>
              <a:off x="938160" y="341280"/>
              <a:ext cx="6838920" cy="82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ffffff"/>
                  </a:solidFill>
                  <a:latin typeface="Arial"/>
                </a:rPr>
                <a:t>Инструкция </a:t>
              </a:r>
              <a:endParaRPr b="0" lang="en-US" sz="2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ffffff"/>
                  </a:solidFill>
                  <a:latin typeface="Arial"/>
                </a:rPr>
                <a:t>по работе с тренажером</a:t>
              </a:r>
              <a:endParaRPr b="0" lang="en-US" sz="2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97" name="Group 3"/>
          <p:cNvGrpSpPr/>
          <p:nvPr/>
        </p:nvGrpSpPr>
        <p:grpSpPr>
          <a:xfrm>
            <a:off x="281160" y="1450800"/>
            <a:ext cx="8515080" cy="5083200"/>
            <a:chOff x="281160" y="1450800"/>
            <a:chExt cx="8515080" cy="5083200"/>
          </a:xfrm>
        </p:grpSpPr>
        <p:pic>
          <p:nvPicPr>
            <p:cNvPr id="98" name="Скругленный прямоугольник 2" descr=""/>
            <p:cNvPicPr/>
            <p:nvPr/>
          </p:nvPicPr>
          <p:blipFill>
            <a:blip r:embed="rId2"/>
            <a:stretch/>
          </p:blipFill>
          <p:spPr>
            <a:xfrm>
              <a:off x="281160" y="1450800"/>
              <a:ext cx="8515080" cy="5083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9" name="CustomShape 4"/>
            <p:cNvSpPr/>
            <p:nvPr/>
          </p:nvSpPr>
          <p:spPr>
            <a:xfrm>
              <a:off x="598320" y="1741320"/>
              <a:ext cx="7875720" cy="4446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1. Учебный тренажер содержит 10 заданий формата 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задания 2   ОГЭ.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2. Каждое задание имеет 5 вариантов ответа. Нужно выбрать  один  правильный, нажав при этом на прямоугольник с выбранным вариантом ответа.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3. Если ответ верный, прямоугольник станет голубым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4. Если ответ неверный, прямоугольник станет зелёным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  <a:p>
              <a:pPr marL="457200" indent="-457200" algn="just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</a:rPr>
                <a:t>5. Прямоугольники-ответы активны ТОЛЬКО в слайд-шоу! 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00" name="Group 5"/>
          <p:cNvGrpSpPr/>
          <p:nvPr/>
        </p:nvGrpSpPr>
        <p:grpSpPr>
          <a:xfrm>
            <a:off x="7888320" y="4498920"/>
            <a:ext cx="817560" cy="480960"/>
            <a:chOff x="7888320" y="4498920"/>
            <a:chExt cx="817560" cy="480960"/>
          </a:xfrm>
        </p:grpSpPr>
        <p:pic>
          <p:nvPicPr>
            <p:cNvPr id="101" name="Скругленный прямоугольник 4" descr=""/>
            <p:cNvPicPr/>
            <p:nvPr/>
          </p:nvPicPr>
          <p:blipFill>
            <a:blip r:embed="rId3"/>
            <a:stretch/>
          </p:blipFill>
          <p:spPr>
            <a:xfrm>
              <a:off x="7888320" y="4498920"/>
              <a:ext cx="817560" cy="480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2" name="CustomShape 6"/>
            <p:cNvSpPr/>
            <p:nvPr/>
          </p:nvSpPr>
          <p:spPr>
            <a:xfrm>
              <a:off x="7981920" y="4565520"/>
              <a:ext cx="628560" cy="297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3" name="Group 7"/>
          <p:cNvGrpSpPr/>
          <p:nvPr/>
        </p:nvGrpSpPr>
        <p:grpSpPr>
          <a:xfrm>
            <a:off x="7924680" y="3882960"/>
            <a:ext cx="817560" cy="480960"/>
            <a:chOff x="7924680" y="3882960"/>
            <a:chExt cx="817560" cy="480960"/>
          </a:xfrm>
        </p:grpSpPr>
        <p:pic>
          <p:nvPicPr>
            <p:cNvPr id="104" name="Скругленный прямоугольник 5" descr=""/>
            <p:cNvPicPr/>
            <p:nvPr/>
          </p:nvPicPr>
          <p:blipFill>
            <a:blip r:embed="rId4"/>
            <a:stretch/>
          </p:blipFill>
          <p:spPr>
            <a:xfrm>
              <a:off x="7924680" y="3882960"/>
              <a:ext cx="817560" cy="480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5" name="CustomShape 8"/>
            <p:cNvSpPr/>
            <p:nvPr/>
          </p:nvSpPr>
          <p:spPr>
            <a:xfrm>
              <a:off x="8016840" y="3944880"/>
              <a:ext cx="628560" cy="298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"/>
          <p:cNvGrpSpPr/>
          <p:nvPr/>
        </p:nvGrpSpPr>
        <p:grpSpPr>
          <a:xfrm>
            <a:off x="7077240" y="5735520"/>
            <a:ext cx="1890720" cy="1067040"/>
            <a:chOff x="7077240" y="5735520"/>
            <a:chExt cx="1890720" cy="1067040"/>
          </a:xfrm>
        </p:grpSpPr>
        <p:pic>
          <p:nvPicPr>
            <p:cNvPr id="107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7077240" y="5735520"/>
              <a:ext cx="189072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8" name="CustomShape 2"/>
            <p:cNvSpPr/>
            <p:nvPr/>
          </p:nvSpPr>
          <p:spPr>
            <a:xfrm>
              <a:off x="7202520" y="5827680"/>
              <a:ext cx="1638360" cy="82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09" name="Group 3"/>
          <p:cNvGrpSpPr/>
          <p:nvPr/>
        </p:nvGrpSpPr>
        <p:grpSpPr>
          <a:xfrm>
            <a:off x="2090880" y="5767560"/>
            <a:ext cx="1585800" cy="1066680"/>
            <a:chOff x="2090880" y="5767560"/>
            <a:chExt cx="1585800" cy="1066680"/>
          </a:xfrm>
        </p:grpSpPr>
        <p:pic>
          <p:nvPicPr>
            <p:cNvPr id="110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2090880" y="5767560"/>
              <a:ext cx="158580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1" name="CustomShape 4"/>
            <p:cNvSpPr/>
            <p:nvPr/>
          </p:nvSpPr>
          <p:spPr>
            <a:xfrm>
              <a:off x="2212920" y="58593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12" name="Group 5"/>
          <p:cNvGrpSpPr/>
          <p:nvPr/>
        </p:nvGrpSpPr>
        <p:grpSpPr>
          <a:xfrm>
            <a:off x="5430960" y="5754600"/>
            <a:ext cx="1585800" cy="1067040"/>
            <a:chOff x="5430960" y="5754600"/>
            <a:chExt cx="1585800" cy="1067040"/>
          </a:xfrm>
        </p:grpSpPr>
        <p:pic>
          <p:nvPicPr>
            <p:cNvPr id="113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5430960" y="57546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4" name="CustomShape 6"/>
            <p:cNvSpPr/>
            <p:nvPr/>
          </p:nvSpPr>
          <p:spPr>
            <a:xfrm>
              <a:off x="5556240" y="5850000"/>
              <a:ext cx="13381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15" name="Group 7"/>
          <p:cNvGrpSpPr/>
          <p:nvPr/>
        </p:nvGrpSpPr>
        <p:grpSpPr>
          <a:xfrm>
            <a:off x="3786120" y="5754600"/>
            <a:ext cx="1584360" cy="1067040"/>
            <a:chOff x="3786120" y="5754600"/>
            <a:chExt cx="1584360" cy="1067040"/>
          </a:xfrm>
        </p:grpSpPr>
        <p:pic>
          <p:nvPicPr>
            <p:cNvPr id="116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3786120" y="575460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7" name="CustomShape 8"/>
            <p:cNvSpPr/>
            <p:nvPr/>
          </p:nvSpPr>
          <p:spPr>
            <a:xfrm>
              <a:off x="3908520" y="585000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18" name="Group 9"/>
          <p:cNvGrpSpPr/>
          <p:nvPr/>
        </p:nvGrpSpPr>
        <p:grpSpPr>
          <a:xfrm>
            <a:off x="23760" y="5754600"/>
            <a:ext cx="2006640" cy="1067040"/>
            <a:chOff x="23760" y="5754600"/>
            <a:chExt cx="2006640" cy="1067040"/>
          </a:xfrm>
        </p:grpSpPr>
        <p:pic>
          <p:nvPicPr>
            <p:cNvPr id="119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23760" y="5754600"/>
              <a:ext cx="200664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0" name="CustomShape 10"/>
            <p:cNvSpPr/>
            <p:nvPr/>
          </p:nvSpPr>
          <p:spPr>
            <a:xfrm>
              <a:off x="147600" y="5850000"/>
              <a:ext cx="17589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12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21" name="CustomShape 11"/>
          <p:cNvSpPr/>
          <p:nvPr/>
        </p:nvSpPr>
        <p:spPr>
          <a:xfrm>
            <a:off x="20520" y="1087560"/>
            <a:ext cx="8850600" cy="25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(1)Самые первые научные представления о строении и жизни человеческого организма появились в древности. (2)Большой интерес представляют труды греческого ученого Гиппократа, которого называют отцом медицины. (3)Потребовалось почти 23 столетия упорного труда ученых, чтобы познать основные законы человеческого тела, но и сегодня мы знаем далеко не всё об организме человека. (4)В этом нет ничего удивительного: человек представляет собой самое сложное явление живой природы, и его здоровье — ценное достояние. (5)По последним научным данным, человек может жить, сохраняя работоспособность и здоровье до 100–150 лет.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CustomShape 12"/>
          <p:cNvSpPr/>
          <p:nvPr/>
        </p:nvSpPr>
        <p:spPr>
          <a:xfrm>
            <a:off x="150840" y="3429000"/>
            <a:ext cx="8856720" cy="28450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358560" algn="just">
              <a:lnSpc>
                <a:spcPts val="1463"/>
              </a:lnSpc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Подлежащее предложения 1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самые первые представления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Придаточная часть предложения 2 — односоставное неопределённо-личное предложение.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Вторая часть сложного предложения 3 — односоставное безличное предложение.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4 — сложное предложение с бессоюзной и союзной подчинительной связью.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58560" algn="just">
              <a:lnSpc>
                <a:spcPts val="142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 Бессоюзное сложное предложение 5 включает три грамматические основы.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23" name="Group 13"/>
          <p:cNvGrpSpPr/>
          <p:nvPr/>
        </p:nvGrpSpPr>
        <p:grpSpPr>
          <a:xfrm>
            <a:off x="669960" y="219240"/>
            <a:ext cx="7815240" cy="804600"/>
            <a:chOff x="669960" y="219240"/>
            <a:chExt cx="7815240" cy="804600"/>
          </a:xfrm>
        </p:grpSpPr>
        <p:pic>
          <p:nvPicPr>
            <p:cNvPr id="124" name="Скругленный прямоугольник 12" descr=""/>
            <p:cNvPicPr/>
            <p:nvPr/>
          </p:nvPicPr>
          <p:blipFill>
            <a:blip r:embed="rId6"/>
            <a:stretch/>
          </p:blipFill>
          <p:spPr>
            <a:xfrm>
              <a:off x="669960" y="219240"/>
              <a:ext cx="7815240" cy="80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5" name="CustomShape 14"/>
            <p:cNvSpPr/>
            <p:nvPr/>
          </p:nvSpPr>
          <p:spPr>
            <a:xfrm>
              <a:off x="779400" y="360360"/>
              <a:ext cx="7597800" cy="520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ts val="1463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1. 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  <a:ea typeface="Times New Roman"/>
                </a:rPr>
                <a:t>Укажите варианты ответов, в которых даны верные суждения. Запишите номера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"/>
          <p:cNvGrpSpPr/>
          <p:nvPr/>
        </p:nvGrpSpPr>
        <p:grpSpPr>
          <a:xfrm>
            <a:off x="7120080" y="5595840"/>
            <a:ext cx="1884240" cy="1067040"/>
            <a:chOff x="7120080" y="5595840"/>
            <a:chExt cx="1884240" cy="1067040"/>
          </a:xfrm>
        </p:grpSpPr>
        <p:pic>
          <p:nvPicPr>
            <p:cNvPr id="127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7120080" y="5595840"/>
              <a:ext cx="188424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8" name="CustomShape 2"/>
            <p:cNvSpPr/>
            <p:nvPr/>
          </p:nvSpPr>
          <p:spPr>
            <a:xfrm>
              <a:off x="7240680" y="5689440"/>
              <a:ext cx="1639800" cy="825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29" name="Group 3"/>
          <p:cNvGrpSpPr/>
          <p:nvPr/>
        </p:nvGrpSpPr>
        <p:grpSpPr>
          <a:xfrm>
            <a:off x="2163600" y="5614920"/>
            <a:ext cx="1590840" cy="1067040"/>
            <a:chOff x="2163600" y="5614920"/>
            <a:chExt cx="1590840" cy="1067040"/>
          </a:xfrm>
        </p:grpSpPr>
        <p:pic>
          <p:nvPicPr>
            <p:cNvPr id="130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2163600" y="5614920"/>
              <a:ext cx="159084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1" name="CustomShape 4"/>
            <p:cNvSpPr/>
            <p:nvPr/>
          </p:nvSpPr>
          <p:spPr>
            <a:xfrm>
              <a:off x="2290680" y="570564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32" name="Group 5"/>
          <p:cNvGrpSpPr/>
          <p:nvPr/>
        </p:nvGrpSpPr>
        <p:grpSpPr>
          <a:xfrm>
            <a:off x="5394240" y="5608800"/>
            <a:ext cx="1592280" cy="1066680"/>
            <a:chOff x="5394240" y="5608800"/>
            <a:chExt cx="1592280" cy="1066680"/>
          </a:xfrm>
        </p:grpSpPr>
        <p:pic>
          <p:nvPicPr>
            <p:cNvPr id="133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5394240" y="5608800"/>
              <a:ext cx="159228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4" name="CustomShape 6"/>
            <p:cNvSpPr/>
            <p:nvPr/>
          </p:nvSpPr>
          <p:spPr>
            <a:xfrm>
              <a:off x="5521320" y="570060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35" name="Group 7"/>
          <p:cNvGrpSpPr/>
          <p:nvPr/>
        </p:nvGrpSpPr>
        <p:grpSpPr>
          <a:xfrm>
            <a:off x="3780000" y="5614920"/>
            <a:ext cx="1590480" cy="1067040"/>
            <a:chOff x="3780000" y="5614920"/>
            <a:chExt cx="1590480" cy="1067040"/>
          </a:xfrm>
        </p:grpSpPr>
        <p:pic>
          <p:nvPicPr>
            <p:cNvPr id="136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3780000" y="5614920"/>
              <a:ext cx="159048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8"/>
            <p:cNvSpPr/>
            <p:nvPr/>
          </p:nvSpPr>
          <p:spPr>
            <a:xfrm>
              <a:off x="3905280" y="570564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38" name="CustomShape 9"/>
          <p:cNvSpPr/>
          <p:nvPr/>
        </p:nvSpPr>
        <p:spPr>
          <a:xfrm>
            <a:off x="441360" y="1484280"/>
            <a:ext cx="84517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39" name="Group 10"/>
          <p:cNvGrpSpPr/>
          <p:nvPr/>
        </p:nvGrpSpPr>
        <p:grpSpPr>
          <a:xfrm>
            <a:off x="66600" y="5614920"/>
            <a:ext cx="2006640" cy="1067040"/>
            <a:chOff x="66600" y="5614920"/>
            <a:chExt cx="2006640" cy="1067040"/>
          </a:xfrm>
        </p:grpSpPr>
        <p:pic>
          <p:nvPicPr>
            <p:cNvPr id="140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66600" y="5614920"/>
              <a:ext cx="200664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1" name="CustomShape 11"/>
            <p:cNvSpPr/>
            <p:nvPr/>
          </p:nvSpPr>
          <p:spPr>
            <a:xfrm>
              <a:off x="190440" y="5705640"/>
              <a:ext cx="17589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42" name="Group 12"/>
          <p:cNvGrpSpPr/>
          <p:nvPr/>
        </p:nvGrpSpPr>
        <p:grpSpPr>
          <a:xfrm>
            <a:off x="360360" y="103320"/>
            <a:ext cx="8466120" cy="804600"/>
            <a:chOff x="360360" y="103320"/>
            <a:chExt cx="8466120" cy="804600"/>
          </a:xfrm>
        </p:grpSpPr>
        <p:pic>
          <p:nvPicPr>
            <p:cNvPr id="143" name="Скругленный прямоугольник 9" descr=""/>
            <p:cNvPicPr/>
            <p:nvPr/>
          </p:nvPicPr>
          <p:blipFill>
            <a:blip r:embed="rId6"/>
            <a:stretch/>
          </p:blipFill>
          <p:spPr>
            <a:xfrm>
              <a:off x="360360" y="103320"/>
              <a:ext cx="8466120" cy="80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4" name="CustomShape 13"/>
            <p:cNvSpPr/>
            <p:nvPr/>
          </p:nvSpPr>
          <p:spPr>
            <a:xfrm>
              <a:off x="469800" y="243000"/>
              <a:ext cx="8250480" cy="51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ts val="1463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2. 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  <a:ea typeface="Times New Roman"/>
                </a:rPr>
                <a:t>Укажите варианты ответов, в которых даны верные суждения. Запишите номера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45" name="CustomShape 14"/>
          <p:cNvSpPr/>
          <p:nvPr/>
        </p:nvSpPr>
        <p:spPr>
          <a:xfrm>
            <a:off x="324000" y="843120"/>
            <a:ext cx="8596080" cy="22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(1)Литературная работа чрезвычайно индивидуальна. (2)Лев Толстой не ездил в творческие командировки, но обладал гениальным душевным опытом, прожив сложнейшую жизнь. (3)Иван Бунин исколесил половину мира, но лучшие вещи написаны им не о путешествиях, а о России, по которой он тосковал на чужбине и которую чувствовал, помнил и знал превосходно. (4)Если у писателя не было биографии, он не способен создать её искусственно, он может её только пополнить. (5)Между тем бытие наше настолько насыщенно, что необходимо лишь подробно осмысливать его, а материал лежит везде.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CustomShape 15"/>
          <p:cNvSpPr/>
          <p:nvPr/>
        </p:nvSpPr>
        <p:spPr>
          <a:xfrm>
            <a:off x="290520" y="3124080"/>
            <a:ext cx="8569440" cy="26884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ts val="1449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предложении 1 простое глагольное сказуемое.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49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49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2 сложносочинённое, включает два простых неполных предложения.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49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49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3 сложное, с союзной сочинительной и подчинительной связью и однородным соподчинением придаточных.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49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49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первой части предложения 4 грамматическая основа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не было биографии.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49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49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сложном предложении 5 вторая часть — односоставное безличное предложение.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"/>
          <p:cNvGrpSpPr/>
          <p:nvPr/>
        </p:nvGrpSpPr>
        <p:grpSpPr>
          <a:xfrm>
            <a:off x="6961320" y="5784840"/>
            <a:ext cx="1585800" cy="1066680"/>
            <a:chOff x="6961320" y="5784840"/>
            <a:chExt cx="1585800" cy="1066680"/>
          </a:xfrm>
        </p:grpSpPr>
        <p:pic>
          <p:nvPicPr>
            <p:cNvPr id="148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6961320" y="5784840"/>
              <a:ext cx="158580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9" name="CustomShape 2"/>
            <p:cNvSpPr/>
            <p:nvPr/>
          </p:nvSpPr>
          <p:spPr>
            <a:xfrm>
              <a:off x="7085160" y="5881680"/>
              <a:ext cx="1338120" cy="82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 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50" name="Group 3"/>
          <p:cNvGrpSpPr/>
          <p:nvPr/>
        </p:nvGrpSpPr>
        <p:grpSpPr>
          <a:xfrm>
            <a:off x="1852560" y="5754600"/>
            <a:ext cx="1585800" cy="1067040"/>
            <a:chOff x="1852560" y="5754600"/>
            <a:chExt cx="1585800" cy="1067040"/>
          </a:xfrm>
        </p:grpSpPr>
        <p:pic>
          <p:nvPicPr>
            <p:cNvPr id="151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1852560" y="57546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2" name="CustomShape 4"/>
            <p:cNvSpPr/>
            <p:nvPr/>
          </p:nvSpPr>
          <p:spPr>
            <a:xfrm>
              <a:off x="1976400" y="585000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53" name="Group 5"/>
          <p:cNvGrpSpPr/>
          <p:nvPr/>
        </p:nvGrpSpPr>
        <p:grpSpPr>
          <a:xfrm>
            <a:off x="3602160" y="5754600"/>
            <a:ext cx="1585800" cy="1067040"/>
            <a:chOff x="3602160" y="5754600"/>
            <a:chExt cx="1585800" cy="1067040"/>
          </a:xfrm>
        </p:grpSpPr>
        <p:pic>
          <p:nvPicPr>
            <p:cNvPr id="154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3602160" y="5754600"/>
              <a:ext cx="15858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5" name="CustomShape 6"/>
            <p:cNvSpPr/>
            <p:nvPr/>
          </p:nvSpPr>
          <p:spPr>
            <a:xfrm>
              <a:off x="3724200" y="585000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56" name="Group 7"/>
          <p:cNvGrpSpPr/>
          <p:nvPr/>
        </p:nvGrpSpPr>
        <p:grpSpPr>
          <a:xfrm>
            <a:off x="5273640" y="5778360"/>
            <a:ext cx="1584360" cy="1067040"/>
            <a:chOff x="5273640" y="5778360"/>
            <a:chExt cx="1584360" cy="1067040"/>
          </a:xfrm>
        </p:grpSpPr>
        <p:pic>
          <p:nvPicPr>
            <p:cNvPr id="157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5273640" y="577836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8" name="CustomShape 8"/>
            <p:cNvSpPr/>
            <p:nvPr/>
          </p:nvSpPr>
          <p:spPr>
            <a:xfrm>
              <a:off x="5397480" y="5875200"/>
              <a:ext cx="1339920" cy="82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59" name="Group 9"/>
          <p:cNvGrpSpPr/>
          <p:nvPr/>
        </p:nvGrpSpPr>
        <p:grpSpPr>
          <a:xfrm>
            <a:off x="249120" y="5754600"/>
            <a:ext cx="1586160" cy="1067040"/>
            <a:chOff x="249120" y="5754600"/>
            <a:chExt cx="1586160" cy="1067040"/>
          </a:xfrm>
        </p:grpSpPr>
        <p:pic>
          <p:nvPicPr>
            <p:cNvPr id="160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249120" y="5754600"/>
              <a:ext cx="15861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1" name="CustomShape 10"/>
            <p:cNvSpPr/>
            <p:nvPr/>
          </p:nvSpPr>
          <p:spPr>
            <a:xfrm>
              <a:off x="371520" y="585000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16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62" name="Group 11"/>
          <p:cNvGrpSpPr/>
          <p:nvPr/>
        </p:nvGrpSpPr>
        <p:grpSpPr>
          <a:xfrm>
            <a:off x="360360" y="103320"/>
            <a:ext cx="8466120" cy="804600"/>
            <a:chOff x="360360" y="103320"/>
            <a:chExt cx="8466120" cy="804600"/>
          </a:xfrm>
        </p:grpSpPr>
        <p:pic>
          <p:nvPicPr>
            <p:cNvPr id="163" name="Скругленный прямоугольник 9" descr=""/>
            <p:cNvPicPr/>
            <p:nvPr/>
          </p:nvPicPr>
          <p:blipFill>
            <a:blip r:embed="rId6"/>
            <a:stretch/>
          </p:blipFill>
          <p:spPr>
            <a:xfrm>
              <a:off x="360360" y="103320"/>
              <a:ext cx="8466120" cy="80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4" name="CustomShape 12"/>
            <p:cNvSpPr/>
            <p:nvPr/>
          </p:nvSpPr>
          <p:spPr>
            <a:xfrm>
              <a:off x="469800" y="243000"/>
              <a:ext cx="8250480" cy="51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ts val="1463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3. 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  <a:ea typeface="Times New Roman"/>
                </a:rPr>
                <a:t>Укажите варианты ответов, в которых даны верные суждения. Запишите номера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65" name="CustomShape 13"/>
          <p:cNvSpPr/>
          <p:nvPr/>
        </p:nvSpPr>
        <p:spPr>
          <a:xfrm>
            <a:off x="328680" y="793800"/>
            <a:ext cx="8820000" cy="242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Arial"/>
              </a:rPr>
              <a:t>1)Пейзаж в повести Н.В. Гоголя «Тарас Бульба» не только помогает созданию художественных образов, но и имеет самостоятельное художественное значение. (2)Описание природы в повести носит характер лирического отступления, в котором писатель выражает своё восхищение красотой русской природы. (3)Н.В. Гоголь заставляет читателя тоже залюбоваться ею: «Вся поверхность земли представлялась зелёно-золотым океаном, по которому брызнули миллионы разных цветов». (4)В этом описании степных просторов, богатства и многообразия русской природы ярко проявилась любовь Н.В. Гоголя к родной земле. (5)В повести «Тарас Бульба» пейзаж выступает и как символ устойчивости, мощи и неуязвимости Русской земли, которая всегда стояла и стоять будет.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CustomShape 14"/>
          <p:cNvSpPr/>
          <p:nvPr/>
        </p:nvSpPr>
        <p:spPr>
          <a:xfrm>
            <a:off x="117360" y="3332160"/>
            <a:ext cx="8918640" cy="27046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1 включает несогласованное приложение.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Подлежащее придаточной части сложноподчинённого предложения 2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восхищение.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Грамматическая основа придаточной части сложноподчинённого предложения, представляющего собой цитату в предложении 3,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миллионы брызнули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Сложное предложение 4 осложнено однородными дополнениями.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Однородные сказуемые придаточной части сложноподчинённого предложения 5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стояла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 (и)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стоять будет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6980400" y="5754600"/>
            <a:ext cx="1834920" cy="1067040"/>
            <a:chOff x="6980400" y="5754600"/>
            <a:chExt cx="1834920" cy="1067040"/>
          </a:xfrm>
        </p:grpSpPr>
        <p:pic>
          <p:nvPicPr>
            <p:cNvPr id="168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6980400" y="5754600"/>
              <a:ext cx="183492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9" name="CustomShape 2"/>
            <p:cNvSpPr/>
            <p:nvPr/>
          </p:nvSpPr>
          <p:spPr>
            <a:xfrm>
              <a:off x="7105680" y="5845320"/>
              <a:ext cx="158760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70" name="Group 3"/>
          <p:cNvGrpSpPr/>
          <p:nvPr/>
        </p:nvGrpSpPr>
        <p:grpSpPr>
          <a:xfrm>
            <a:off x="1908000" y="5754600"/>
            <a:ext cx="1584360" cy="1067040"/>
            <a:chOff x="1908000" y="5754600"/>
            <a:chExt cx="1584360" cy="1067040"/>
          </a:xfrm>
        </p:grpSpPr>
        <p:pic>
          <p:nvPicPr>
            <p:cNvPr id="171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1908000" y="575460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2" name="CustomShape 4"/>
            <p:cNvSpPr/>
            <p:nvPr/>
          </p:nvSpPr>
          <p:spPr>
            <a:xfrm>
              <a:off x="2028960" y="585000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73" name="Group 5"/>
          <p:cNvGrpSpPr/>
          <p:nvPr/>
        </p:nvGrpSpPr>
        <p:grpSpPr>
          <a:xfrm>
            <a:off x="3456000" y="5754600"/>
            <a:ext cx="1768320" cy="1067040"/>
            <a:chOff x="3456000" y="5754600"/>
            <a:chExt cx="1768320" cy="1067040"/>
          </a:xfrm>
        </p:grpSpPr>
        <p:pic>
          <p:nvPicPr>
            <p:cNvPr id="174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3456000" y="5754600"/>
              <a:ext cx="176832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5" name="CustomShape 6"/>
            <p:cNvSpPr/>
            <p:nvPr/>
          </p:nvSpPr>
          <p:spPr>
            <a:xfrm>
              <a:off x="3579840" y="5845320"/>
              <a:ext cx="152388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4e2929"/>
                  </a:solidFill>
                  <a:latin typeface="Arial"/>
                </a:rPr>
                <a:t>24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76" name="Group 7"/>
          <p:cNvGrpSpPr/>
          <p:nvPr/>
        </p:nvGrpSpPr>
        <p:grpSpPr>
          <a:xfrm>
            <a:off x="5248440" y="5754600"/>
            <a:ext cx="1682640" cy="1067040"/>
            <a:chOff x="5248440" y="5754600"/>
            <a:chExt cx="1682640" cy="1067040"/>
          </a:xfrm>
        </p:grpSpPr>
        <p:pic>
          <p:nvPicPr>
            <p:cNvPr id="177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5248440" y="5754600"/>
              <a:ext cx="168264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8" name="CustomShape 8"/>
            <p:cNvSpPr/>
            <p:nvPr/>
          </p:nvSpPr>
          <p:spPr>
            <a:xfrm>
              <a:off x="5370480" y="5845320"/>
              <a:ext cx="14349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79" name="Group 9"/>
          <p:cNvGrpSpPr/>
          <p:nvPr/>
        </p:nvGrpSpPr>
        <p:grpSpPr>
          <a:xfrm>
            <a:off x="30240" y="5754600"/>
            <a:ext cx="1908000" cy="1067040"/>
            <a:chOff x="30240" y="5754600"/>
            <a:chExt cx="1908000" cy="1067040"/>
          </a:xfrm>
        </p:grpSpPr>
        <p:pic>
          <p:nvPicPr>
            <p:cNvPr id="180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30240" y="5754600"/>
              <a:ext cx="190800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1" name="CustomShape 10"/>
            <p:cNvSpPr/>
            <p:nvPr/>
          </p:nvSpPr>
          <p:spPr>
            <a:xfrm>
              <a:off x="152280" y="5850000"/>
              <a:ext cx="16653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82" name="Group 11"/>
          <p:cNvGrpSpPr/>
          <p:nvPr/>
        </p:nvGrpSpPr>
        <p:grpSpPr>
          <a:xfrm>
            <a:off x="390600" y="6480"/>
            <a:ext cx="8467560" cy="804600"/>
            <a:chOff x="390600" y="6480"/>
            <a:chExt cx="8467560" cy="804600"/>
          </a:xfrm>
        </p:grpSpPr>
        <p:pic>
          <p:nvPicPr>
            <p:cNvPr id="183" name="Скругленный прямоугольник 11" descr=""/>
            <p:cNvPicPr/>
            <p:nvPr/>
          </p:nvPicPr>
          <p:blipFill>
            <a:blip r:embed="rId6"/>
            <a:stretch/>
          </p:blipFill>
          <p:spPr>
            <a:xfrm>
              <a:off x="390600" y="6480"/>
              <a:ext cx="8467560" cy="80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4" name="CustomShape 12"/>
            <p:cNvSpPr/>
            <p:nvPr/>
          </p:nvSpPr>
          <p:spPr>
            <a:xfrm>
              <a:off x="500040" y="144360"/>
              <a:ext cx="8251920" cy="51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ts val="1463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Arial"/>
                </a:rPr>
                <a:t>4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. 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  <a:ea typeface="Times New Roman"/>
                </a:rPr>
                <a:t>Укажите варианты ответов, в которых даны верные суждения. Запишите номера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85" name="CustomShape 13"/>
          <p:cNvSpPr/>
          <p:nvPr/>
        </p:nvSpPr>
        <p:spPr>
          <a:xfrm>
            <a:off x="108000" y="714240"/>
            <a:ext cx="9036000" cy="22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(1)Около двух веков назад возник в Оренбурге пуховязальный промысел. (2)Путём длительного отбора и селекции была в этих местах выведена особая пуховая порода коз, и назвали её «оренбургской». (3)Со временем животные распространились по соседним районам, а слава об их пухе разлетелась по свету.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(4)Вывозили оренбургских коз и за границу, только там через несколько лет пух у них исчезал, и они становились грубошерстными. (5)Оказывается, для того чтобы под козьей «шубой» образовывался мягкий и густой подшёрсток, нужны жестокие морозы, ветры и снегопады, а именно такая погода держится зимой в предгорных степях Южного Урала.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CustomShape 14"/>
          <p:cNvSpPr/>
          <p:nvPr/>
        </p:nvSpPr>
        <p:spPr>
          <a:xfrm>
            <a:off x="324000" y="3375000"/>
            <a:ext cx="8216640" cy="24786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предложении 1 составное именное сказуемое.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Вторая часть сложносочинённого предложения 2 — односоставное неопределённо-личное предложение.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3 простое, осложнено однородными членами.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сложном предложении 4 с бессоюзной и союзной сочинительной связью одна часть — односоставное неопределённо-личное предложение.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Сложное предложение 5 включает пять грамматических основ.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"/>
          <p:cNvGrpSpPr/>
          <p:nvPr/>
        </p:nvGrpSpPr>
        <p:grpSpPr>
          <a:xfrm>
            <a:off x="7010280" y="5662440"/>
            <a:ext cx="1590840" cy="1067040"/>
            <a:chOff x="7010280" y="5662440"/>
            <a:chExt cx="1590840" cy="1067040"/>
          </a:xfrm>
        </p:grpSpPr>
        <p:pic>
          <p:nvPicPr>
            <p:cNvPr id="188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7010280" y="5662440"/>
              <a:ext cx="159084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9" name="CustomShape 2"/>
            <p:cNvSpPr/>
            <p:nvPr/>
          </p:nvSpPr>
          <p:spPr>
            <a:xfrm>
              <a:off x="7137360" y="5759280"/>
              <a:ext cx="1338480" cy="825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 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90" name="Group 3"/>
          <p:cNvGrpSpPr/>
          <p:nvPr/>
        </p:nvGrpSpPr>
        <p:grpSpPr>
          <a:xfrm>
            <a:off x="3743280" y="5699160"/>
            <a:ext cx="1584360" cy="1066680"/>
            <a:chOff x="3743280" y="5699160"/>
            <a:chExt cx="1584360" cy="1066680"/>
          </a:xfrm>
        </p:grpSpPr>
        <p:pic>
          <p:nvPicPr>
            <p:cNvPr id="191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3743280" y="569916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2" name="CustomShape 4"/>
            <p:cNvSpPr/>
            <p:nvPr/>
          </p:nvSpPr>
          <p:spPr>
            <a:xfrm>
              <a:off x="3867120" y="5796000"/>
              <a:ext cx="13381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93" name="Group 5"/>
          <p:cNvGrpSpPr/>
          <p:nvPr/>
        </p:nvGrpSpPr>
        <p:grpSpPr>
          <a:xfrm>
            <a:off x="2077920" y="5711760"/>
            <a:ext cx="1586160" cy="1067040"/>
            <a:chOff x="2077920" y="5711760"/>
            <a:chExt cx="1586160" cy="1067040"/>
          </a:xfrm>
        </p:grpSpPr>
        <p:pic>
          <p:nvPicPr>
            <p:cNvPr id="194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2077920" y="5711760"/>
              <a:ext cx="15861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5" name="CustomShape 6"/>
            <p:cNvSpPr/>
            <p:nvPr/>
          </p:nvSpPr>
          <p:spPr>
            <a:xfrm>
              <a:off x="2203560" y="5802480"/>
              <a:ext cx="13381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96" name="Group 7"/>
          <p:cNvGrpSpPr/>
          <p:nvPr/>
        </p:nvGrpSpPr>
        <p:grpSpPr>
          <a:xfrm>
            <a:off x="5413320" y="5662440"/>
            <a:ext cx="1584360" cy="1067040"/>
            <a:chOff x="5413320" y="5662440"/>
            <a:chExt cx="1584360" cy="1067040"/>
          </a:xfrm>
        </p:grpSpPr>
        <p:pic>
          <p:nvPicPr>
            <p:cNvPr id="197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5413320" y="5662440"/>
              <a:ext cx="15843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8" name="CustomShape 8"/>
            <p:cNvSpPr/>
            <p:nvPr/>
          </p:nvSpPr>
          <p:spPr>
            <a:xfrm>
              <a:off x="5537160" y="5759280"/>
              <a:ext cx="1339920" cy="825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99" name="CustomShape 9"/>
          <p:cNvSpPr/>
          <p:nvPr/>
        </p:nvSpPr>
        <p:spPr>
          <a:xfrm>
            <a:off x="441360" y="1484280"/>
            <a:ext cx="8451720" cy="39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00" name="Group 10"/>
          <p:cNvGrpSpPr/>
          <p:nvPr/>
        </p:nvGrpSpPr>
        <p:grpSpPr>
          <a:xfrm>
            <a:off x="353880" y="5711760"/>
            <a:ext cx="1590840" cy="1067040"/>
            <a:chOff x="353880" y="5711760"/>
            <a:chExt cx="1590840" cy="1067040"/>
          </a:xfrm>
        </p:grpSpPr>
        <p:pic>
          <p:nvPicPr>
            <p:cNvPr id="201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353880" y="5711760"/>
              <a:ext cx="159084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2" name="CustomShape 11"/>
            <p:cNvSpPr/>
            <p:nvPr/>
          </p:nvSpPr>
          <p:spPr>
            <a:xfrm>
              <a:off x="479520" y="58024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03" name="Group 12"/>
          <p:cNvGrpSpPr/>
          <p:nvPr/>
        </p:nvGrpSpPr>
        <p:grpSpPr>
          <a:xfrm>
            <a:off x="390600" y="6480"/>
            <a:ext cx="8467560" cy="804600"/>
            <a:chOff x="390600" y="6480"/>
            <a:chExt cx="8467560" cy="804600"/>
          </a:xfrm>
        </p:grpSpPr>
        <p:pic>
          <p:nvPicPr>
            <p:cNvPr id="204" name="Скругленный прямоугольник 9" descr=""/>
            <p:cNvPicPr/>
            <p:nvPr/>
          </p:nvPicPr>
          <p:blipFill>
            <a:blip r:embed="rId6"/>
            <a:stretch/>
          </p:blipFill>
          <p:spPr>
            <a:xfrm>
              <a:off x="390600" y="6480"/>
              <a:ext cx="8467560" cy="80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5" name="CustomShape 13"/>
            <p:cNvSpPr/>
            <p:nvPr/>
          </p:nvSpPr>
          <p:spPr>
            <a:xfrm>
              <a:off x="500040" y="144360"/>
              <a:ext cx="8251920" cy="51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ts val="1463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5. 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  <a:ea typeface="Times New Roman"/>
                </a:rPr>
                <a:t>Укажите варианты ответов, в которых даны верные суждения. Запишите номера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06" name="CustomShape 14"/>
          <p:cNvSpPr/>
          <p:nvPr/>
        </p:nvSpPr>
        <p:spPr>
          <a:xfrm>
            <a:off x="201600" y="824040"/>
            <a:ext cx="8640720" cy="27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/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(1)На портрете кисти В.А. Тропинина А.С. Пушкин изображён сидящим в непринуждённой позе. (2)Правая рука поэта положена на столик, на котором лежит закрытая книга. (3)Кроме неё, нет никаких аксессуаров, связанных с литературным творчеством. (4)Художник не стремился приукрасить лицо, смягчить неправильность черт поэта, но, добросовестно следуя натуре, он сумел воссоздать и запечатлеть его высокую одухотворённость. (5)Тропинин стремился придать взору Пушкина то выражение, которое у него появлялось в минуты творчества.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ts val="1397"/>
              </a:lnSpc>
              <a:spcBef>
                <a:spcPts val="598"/>
              </a:spcBef>
              <a:spcAft>
                <a:spcPts val="598"/>
              </a:spcAft>
            </a:pP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CustomShape 15"/>
          <p:cNvSpPr/>
          <p:nvPr/>
        </p:nvSpPr>
        <p:spPr>
          <a:xfrm>
            <a:off x="284040" y="3429000"/>
            <a:ext cx="8569440" cy="28270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1 простое двусоставное.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Грамматическая основа главной части сложноподчинённого предложения 2 — </a:t>
            </a:r>
            <a:r>
              <a:rPr b="0" i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правая рука положена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Простое предложение 3 осложнено обособленным обстоятельством.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4 сложное с разными видами связи между частями.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63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Грамматическая основа придаточной части сложноподчинённого предложения 5 — </a:t>
            </a:r>
            <a:r>
              <a:rPr b="0" i="1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которое появлялось</a:t>
            </a:r>
            <a:r>
              <a:rPr b="0" lang="ru-RU" sz="18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1"/>
          <p:cNvGrpSpPr/>
          <p:nvPr/>
        </p:nvGrpSpPr>
        <p:grpSpPr>
          <a:xfrm>
            <a:off x="7010280" y="5711760"/>
            <a:ext cx="1530360" cy="1073160"/>
            <a:chOff x="7010280" y="5711760"/>
            <a:chExt cx="1530360" cy="1073160"/>
          </a:xfrm>
        </p:grpSpPr>
        <p:pic>
          <p:nvPicPr>
            <p:cNvPr id="209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7010280" y="5711760"/>
              <a:ext cx="1530360" cy="1073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0" name="CustomShape 2"/>
            <p:cNvSpPr/>
            <p:nvPr/>
          </p:nvSpPr>
          <p:spPr>
            <a:xfrm>
              <a:off x="7137360" y="5807160"/>
              <a:ext cx="127944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11" name="Group 3"/>
          <p:cNvGrpSpPr/>
          <p:nvPr/>
        </p:nvGrpSpPr>
        <p:grpSpPr>
          <a:xfrm>
            <a:off x="3597120" y="5754600"/>
            <a:ext cx="1590840" cy="1067040"/>
            <a:chOff x="3597120" y="5754600"/>
            <a:chExt cx="1590840" cy="1067040"/>
          </a:xfrm>
        </p:grpSpPr>
        <p:pic>
          <p:nvPicPr>
            <p:cNvPr id="212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3597120" y="5754600"/>
              <a:ext cx="159084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3" name="CustomShape 4"/>
            <p:cNvSpPr/>
            <p:nvPr/>
          </p:nvSpPr>
          <p:spPr>
            <a:xfrm>
              <a:off x="3720960" y="585000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14" name="Group 5"/>
          <p:cNvGrpSpPr/>
          <p:nvPr/>
        </p:nvGrpSpPr>
        <p:grpSpPr>
          <a:xfrm>
            <a:off x="5303880" y="5711760"/>
            <a:ext cx="1590480" cy="1067040"/>
            <a:chOff x="5303880" y="5711760"/>
            <a:chExt cx="1590480" cy="1067040"/>
          </a:xfrm>
        </p:grpSpPr>
        <p:pic>
          <p:nvPicPr>
            <p:cNvPr id="215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5303880" y="5711760"/>
              <a:ext cx="159048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6" name="CustomShape 6"/>
            <p:cNvSpPr/>
            <p:nvPr/>
          </p:nvSpPr>
          <p:spPr>
            <a:xfrm>
              <a:off x="5429160" y="58071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17" name="Group 7"/>
          <p:cNvGrpSpPr/>
          <p:nvPr/>
        </p:nvGrpSpPr>
        <p:grpSpPr>
          <a:xfrm>
            <a:off x="1749600" y="5754600"/>
            <a:ext cx="1584000" cy="1073160"/>
            <a:chOff x="1749600" y="5754600"/>
            <a:chExt cx="1584000" cy="1073160"/>
          </a:xfrm>
        </p:grpSpPr>
        <p:pic>
          <p:nvPicPr>
            <p:cNvPr id="218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1749600" y="5754600"/>
              <a:ext cx="1584000" cy="1073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9" name="CustomShape 8"/>
            <p:cNvSpPr/>
            <p:nvPr/>
          </p:nvSpPr>
          <p:spPr>
            <a:xfrm>
              <a:off x="1871640" y="5845320"/>
              <a:ext cx="13381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20" name="Group 9"/>
          <p:cNvGrpSpPr/>
          <p:nvPr/>
        </p:nvGrpSpPr>
        <p:grpSpPr>
          <a:xfrm>
            <a:off x="30240" y="5754600"/>
            <a:ext cx="1596960" cy="1067040"/>
            <a:chOff x="30240" y="5754600"/>
            <a:chExt cx="1596960" cy="1067040"/>
          </a:xfrm>
        </p:grpSpPr>
        <p:pic>
          <p:nvPicPr>
            <p:cNvPr id="221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30240" y="5754600"/>
              <a:ext cx="1596960" cy="1067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2" name="CustomShape 10"/>
            <p:cNvSpPr/>
            <p:nvPr/>
          </p:nvSpPr>
          <p:spPr>
            <a:xfrm>
              <a:off x="152280" y="5850000"/>
              <a:ext cx="135108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23" name="Group 11"/>
          <p:cNvGrpSpPr/>
          <p:nvPr/>
        </p:nvGrpSpPr>
        <p:grpSpPr>
          <a:xfrm>
            <a:off x="390600" y="6480"/>
            <a:ext cx="8467560" cy="804600"/>
            <a:chOff x="390600" y="6480"/>
            <a:chExt cx="8467560" cy="804600"/>
          </a:xfrm>
        </p:grpSpPr>
        <p:pic>
          <p:nvPicPr>
            <p:cNvPr id="224" name="Скругленный прямоугольник 9" descr=""/>
            <p:cNvPicPr/>
            <p:nvPr/>
          </p:nvPicPr>
          <p:blipFill>
            <a:blip r:embed="rId6"/>
            <a:stretch/>
          </p:blipFill>
          <p:spPr>
            <a:xfrm>
              <a:off x="390600" y="6480"/>
              <a:ext cx="8467560" cy="80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5" name="CustomShape 12"/>
            <p:cNvSpPr/>
            <p:nvPr/>
          </p:nvSpPr>
          <p:spPr>
            <a:xfrm>
              <a:off x="500040" y="144360"/>
              <a:ext cx="8251920" cy="51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ts val="1463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6. 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  <a:ea typeface="Times New Roman"/>
                </a:rPr>
                <a:t>Укажите варианты ответов, в которых даны верные суждения. Запишите номера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26" name="CustomShape 13"/>
          <p:cNvSpPr/>
          <p:nvPr/>
        </p:nvSpPr>
        <p:spPr>
          <a:xfrm>
            <a:off x="108000" y="708120"/>
            <a:ext cx="9036000" cy="28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(1)Когда заходит речь о звании генералиссимуса, то сразу говорят об Александре Васильевиче Суворове. (2)Однако он был совсем не первым полководцем, получившим это звание. (3)История этого звания в России началась за двадцать один год до того, как оно было учреждено «Уставом воинским» 1716 года. (4)Первым русским генералиссимусом стал в 1695 году князь Фёдор Юрьевич Ромодановский, потом, в 1696 году, полководец Алексей Семёнович Шеин, который участвовал в Азовском походе, осаждал Азов, командуя сухопутными силами русских войск. (5)Интересно, что когда 30 сентября 1696 года русские войска как победители входили в Москву, то в раззолоченных каретах впереди войска ехали два командующих — генералиссимус Шеин и адмирал Франц Лефорт, а за ними шёл в пешем строю капитан Алексеев — царь Пётр I.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CustomShape 14"/>
          <p:cNvSpPr/>
          <p:nvPr/>
        </p:nvSpPr>
        <p:spPr>
          <a:xfrm>
            <a:off x="282600" y="3789360"/>
            <a:ext cx="8496360" cy="17204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574560" indent="-216000" algn="just">
              <a:lnSpc>
                <a:spcPts val="142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1)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сложноподчинённом предложении 1 главное предложение — односоставное определённо-личное.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574560" indent="-216000" algn="just">
              <a:lnSpc>
                <a:spcPts val="142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2)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сложном предложении 2 подлежащее одной из частей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звание.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574560" indent="-216000" algn="just">
              <a:lnSpc>
                <a:spcPts val="142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3)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Грамматическая основа одной из частей сложного предложения 3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оно было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574560" indent="-216000" algn="just">
              <a:lnSpc>
                <a:spcPts val="142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4)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Грамматическая основа одной из частей сложного предложения 4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который участвовал, осаждал.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574560" indent="-216000" algn="just">
              <a:lnSpc>
                <a:spcPts val="142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5 сложное, две из его частей осложнены обособленными приложениями.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1"/>
          <p:cNvGrpSpPr/>
          <p:nvPr/>
        </p:nvGrpSpPr>
        <p:grpSpPr>
          <a:xfrm>
            <a:off x="6931080" y="5810400"/>
            <a:ext cx="1584360" cy="1066680"/>
            <a:chOff x="6931080" y="5810400"/>
            <a:chExt cx="1584360" cy="1066680"/>
          </a:xfrm>
        </p:grpSpPr>
        <p:pic>
          <p:nvPicPr>
            <p:cNvPr id="229" name="Скругленный прямоугольник 4" descr=""/>
            <p:cNvPicPr/>
            <p:nvPr/>
          </p:nvPicPr>
          <p:blipFill>
            <a:blip r:embed="rId1"/>
            <a:stretch/>
          </p:blipFill>
          <p:spPr>
            <a:xfrm>
              <a:off x="6931080" y="581040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0" name="CustomShape 2"/>
            <p:cNvSpPr/>
            <p:nvPr/>
          </p:nvSpPr>
          <p:spPr>
            <a:xfrm>
              <a:off x="7053120" y="59007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35 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31" name="Group 3"/>
          <p:cNvGrpSpPr/>
          <p:nvPr/>
        </p:nvGrpSpPr>
        <p:grpSpPr>
          <a:xfrm>
            <a:off x="3608280" y="5827680"/>
            <a:ext cx="1586160" cy="1066680"/>
            <a:chOff x="3608280" y="5827680"/>
            <a:chExt cx="1586160" cy="1066680"/>
          </a:xfrm>
        </p:grpSpPr>
        <p:pic>
          <p:nvPicPr>
            <p:cNvPr id="232" name="Скругленный прямоугольник 5" descr=""/>
            <p:cNvPicPr/>
            <p:nvPr/>
          </p:nvPicPr>
          <p:blipFill>
            <a:blip r:embed="rId2"/>
            <a:stretch/>
          </p:blipFill>
          <p:spPr>
            <a:xfrm>
              <a:off x="3608280" y="5827680"/>
              <a:ext cx="15861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3" name="CustomShape 4"/>
            <p:cNvSpPr/>
            <p:nvPr/>
          </p:nvSpPr>
          <p:spPr>
            <a:xfrm>
              <a:off x="373068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23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34" name="Group 5"/>
          <p:cNvGrpSpPr/>
          <p:nvPr/>
        </p:nvGrpSpPr>
        <p:grpSpPr>
          <a:xfrm>
            <a:off x="237960" y="5827680"/>
            <a:ext cx="1584360" cy="1066680"/>
            <a:chOff x="237960" y="5827680"/>
            <a:chExt cx="1584360" cy="1066680"/>
          </a:xfrm>
        </p:grpSpPr>
        <p:pic>
          <p:nvPicPr>
            <p:cNvPr id="235" name="Скругленный 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237960" y="5827680"/>
              <a:ext cx="158436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6" name="CustomShape 6"/>
            <p:cNvSpPr/>
            <p:nvPr/>
          </p:nvSpPr>
          <p:spPr>
            <a:xfrm>
              <a:off x="358920" y="5921280"/>
              <a:ext cx="13395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25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37" name="Group 7"/>
          <p:cNvGrpSpPr/>
          <p:nvPr/>
        </p:nvGrpSpPr>
        <p:grpSpPr>
          <a:xfrm>
            <a:off x="5267160" y="5810400"/>
            <a:ext cx="1590840" cy="1066680"/>
            <a:chOff x="5267160" y="5810400"/>
            <a:chExt cx="1590840" cy="1066680"/>
          </a:xfrm>
        </p:grpSpPr>
        <p:pic>
          <p:nvPicPr>
            <p:cNvPr id="238" name="Скругленный прямоугольник 7" descr=""/>
            <p:cNvPicPr/>
            <p:nvPr/>
          </p:nvPicPr>
          <p:blipFill>
            <a:blip r:embed="rId4"/>
            <a:stretch/>
          </p:blipFill>
          <p:spPr>
            <a:xfrm>
              <a:off x="5267160" y="5810400"/>
              <a:ext cx="159084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9" name="CustomShape 8"/>
            <p:cNvSpPr/>
            <p:nvPr/>
          </p:nvSpPr>
          <p:spPr>
            <a:xfrm>
              <a:off x="5391000" y="590076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45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40" name="Group 9"/>
          <p:cNvGrpSpPr/>
          <p:nvPr/>
        </p:nvGrpSpPr>
        <p:grpSpPr>
          <a:xfrm>
            <a:off x="1889280" y="5827680"/>
            <a:ext cx="1585800" cy="1066680"/>
            <a:chOff x="1889280" y="5827680"/>
            <a:chExt cx="1585800" cy="1066680"/>
          </a:xfrm>
        </p:grpSpPr>
        <p:pic>
          <p:nvPicPr>
            <p:cNvPr id="241" name="Скругленный прямоугольник 10" descr=""/>
            <p:cNvPicPr/>
            <p:nvPr/>
          </p:nvPicPr>
          <p:blipFill>
            <a:blip r:embed="rId5"/>
            <a:stretch/>
          </p:blipFill>
          <p:spPr>
            <a:xfrm>
              <a:off x="1889280" y="5827680"/>
              <a:ext cx="1585800" cy="106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2" name="CustomShape 10"/>
            <p:cNvSpPr/>
            <p:nvPr/>
          </p:nvSpPr>
          <p:spPr>
            <a:xfrm>
              <a:off x="2011320" y="5921280"/>
              <a:ext cx="133992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4e2929"/>
                  </a:solidFill>
                  <a:latin typeface="Arial"/>
                </a:rPr>
                <a:t>15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43" name="Group 11"/>
          <p:cNvGrpSpPr/>
          <p:nvPr/>
        </p:nvGrpSpPr>
        <p:grpSpPr>
          <a:xfrm>
            <a:off x="390600" y="6480"/>
            <a:ext cx="8467560" cy="804600"/>
            <a:chOff x="390600" y="6480"/>
            <a:chExt cx="8467560" cy="804600"/>
          </a:xfrm>
        </p:grpSpPr>
        <p:pic>
          <p:nvPicPr>
            <p:cNvPr id="244" name="Скругленный прямоугольник 9" descr=""/>
            <p:cNvPicPr/>
            <p:nvPr/>
          </p:nvPicPr>
          <p:blipFill>
            <a:blip r:embed="rId6"/>
            <a:stretch/>
          </p:blipFill>
          <p:spPr>
            <a:xfrm>
              <a:off x="390600" y="6480"/>
              <a:ext cx="8467560" cy="80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5" name="CustomShape 12"/>
            <p:cNvSpPr/>
            <p:nvPr/>
          </p:nvSpPr>
          <p:spPr>
            <a:xfrm>
              <a:off x="500040" y="144360"/>
              <a:ext cx="8251920" cy="51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ts val="1463"/>
                </a:lnSpc>
              </a:pPr>
              <a:r>
                <a:rPr b="1" lang="ru-RU" sz="1800" spc="-1" strike="noStrike">
                  <a:solidFill>
                    <a:srgbClr val="000000"/>
                  </a:solidFill>
                  <a:latin typeface="Arial"/>
                </a:rPr>
                <a:t>7. </a:t>
              </a:r>
              <a:r>
                <a:rPr b="1" lang="ru-RU" sz="1800" spc="-1" strike="noStrike">
                  <a:solidFill>
                    <a:srgbClr val="000000"/>
                  </a:solidFill>
                  <a:latin typeface="Arial"/>
                  <a:ea typeface="Times New Roman"/>
                </a:rPr>
                <a:t>Укажите варианты ответов, в которых даны верные суждения. Запишите номера ответов.</a:t>
              </a: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46" name="CustomShape 13"/>
          <p:cNvSpPr/>
          <p:nvPr/>
        </p:nvSpPr>
        <p:spPr>
          <a:xfrm>
            <a:off x="144360" y="836640"/>
            <a:ext cx="8963280" cy="25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(1)В пятидесятые годы французский учёный Анри Лот обнаружил в Сахаре, самой большой пустыне нашей планеты, подлинный «музей» доисторического искусства. (2)Здесь, на склонах Тассили, на месте древних поселений людей сохранилось огромное количество рельефов и росписей. (3)Мастерски исполненные изображения, повествующие об охоте на слонов, жирафов и других животных, говорят о том, что в далёкие времена там, где ныне бесплодные пески, была цветущая земля, полная жизни. (4)Первобытные художники стали основоположниками всех видов изобразительного искусства: графики, живописи, скульптуры. (5)Преуспели они и в декоративном искус-стве, то есть в резьбе по камню и кости.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CustomShape 14"/>
          <p:cNvSpPr/>
          <p:nvPr/>
        </p:nvSpPr>
        <p:spPr>
          <a:xfrm>
            <a:off x="314280" y="3519360"/>
            <a:ext cx="8361360" cy="22978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1 осложнено обособленным дополнением.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2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2 осложнено обособленным уточняющим обстоятельством места.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2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3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сложноподчинённом предложении 3 придаточные предложения связаны с главным однородным подчинением.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3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4"/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В предложении 4 грамматическая основа — </a:t>
            </a:r>
            <a:r>
              <a:rPr b="0" i="1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художники стали.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  <a:buClr>
                <a:srgbClr val="000000"/>
              </a:buClr>
              <a:buFont typeface="SchoolBookC"/>
              <a:buAutoNum type="arabicParenR" startAt="4"/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701640" indent="-343080" algn="just">
              <a:lnSpc>
                <a:spcPts val="1423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5)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SchoolBookC"/>
                <a:ea typeface="Times New Roman"/>
              </a:rPr>
              <a:t>Предложение 5 осложнено пояснительными членами.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2011-11-17T20:20:59Z</dcterms:created>
  <dc:creator>Ахметшина</dc:creator>
  <dc:description/>
  <dc:language>en-US</dc:language>
  <cp:lastModifiedBy>Пользователь Windows</cp:lastModifiedBy>
  <dcterms:modified xsi:type="dcterms:W3CDTF">2019-08-22T21:39:49Z</dcterms:modified>
  <cp:revision>106</cp:revision>
  <dc:subject/>
  <dc:title>Слайд 1</dc:title>
</cp:coreProperties>
</file>