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notesSlides/_rels/notesSlide16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_rels/presentation.xml.rels" ContentType="application/vnd.openxmlformats-package.relationships+xml"/>
  <Override PartName="/ppt/media/image127.png" ContentType="image/png"/>
  <Override PartName="/ppt/media/image125.jpeg" ContentType="image/jpeg"/>
  <Override PartName="/ppt/media/image124.png" ContentType="image/png"/>
  <Override PartName="/ppt/media/image123.png" ContentType="image/png"/>
  <Override PartName="/ppt/media/image122.png" ContentType="image/png"/>
  <Override PartName="/ppt/media/image121.png" ContentType="image/png"/>
  <Override PartName="/ppt/media/image120.png" ContentType="image/png"/>
  <Override PartName="/ppt/media/image118.png" ContentType="image/png"/>
  <Override PartName="/ppt/media/image117.png" ContentType="image/png"/>
  <Override PartName="/ppt/media/image116.png" ContentType="image/png"/>
  <Override PartName="/ppt/media/image115.png" ContentType="image/png"/>
  <Override PartName="/ppt/media/image114.png" ContentType="image/png"/>
  <Override PartName="/ppt/media/image113.png" ContentType="image/png"/>
  <Override PartName="/ppt/media/image112.png" ContentType="image/png"/>
  <Override PartName="/ppt/media/image111.png" ContentType="image/png"/>
  <Override PartName="/ppt/media/image110.png" ContentType="image/png"/>
  <Override PartName="/ppt/media/image108.png" ContentType="image/png"/>
  <Override PartName="/ppt/media/image126.jpeg" ContentType="image/jpeg"/>
  <Override PartName="/ppt/media/image107.png" ContentType="image/png"/>
  <Override PartName="/ppt/media/image106.png" ContentType="image/png"/>
  <Override PartName="/ppt/media/image105.png" ContentType="image/png"/>
  <Override PartName="/ppt/media/image104.png" ContentType="image/png"/>
  <Override PartName="/ppt/media/image99.png" ContentType="image/png"/>
  <Override PartName="/ppt/media/image103.png" ContentType="image/png"/>
  <Override PartName="/ppt/media/image98.png" ContentType="image/png"/>
  <Override PartName="/ppt/media/image102.png" ContentType="image/png"/>
  <Override PartName="/ppt/media/image97.png" ContentType="image/png"/>
  <Override PartName="/ppt/media/image46.png" ContentType="image/png"/>
  <Override PartName="/ppt/media/image45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109.png" ContentType="image/png"/>
  <Override PartName="/ppt/media/image40.png" ContentType="image/png"/>
  <Override PartName="/ppt/media/image39.png" ContentType="image/png"/>
  <Override PartName="/ppt/media/image37.png" ContentType="image/png"/>
  <Override PartName="/ppt/media/image36.png" ContentType="image/png"/>
  <Override PartName="/ppt/media/image35.png" ContentType="image/png"/>
  <Override PartName="/ppt/media/image34.png" ContentType="image/png"/>
  <Override PartName="/ppt/media/image33.png" ContentType="image/png"/>
  <Override PartName="/ppt/media/image32.png" ContentType="image/png"/>
  <Override PartName="/ppt/media/image30.png" ContentType="image/png"/>
  <Override PartName="/ppt/media/image89.png" ContentType="image/png"/>
  <Override PartName="/ppt/media/image29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59.png" ContentType="image/png"/>
  <Override PartName="/ppt/media/image10.png" ContentType="image/png"/>
  <Override PartName="/ppt/media/image69.png" ContentType="image/png"/>
  <Override PartName="/ppt/media/image23.png" ContentType="image/png"/>
  <Override PartName="/ppt/media/image58.png" ContentType="image/png"/>
  <Override PartName="/ppt/media/image12.png" ContentType="image/png"/>
  <Override PartName="/ppt/media/image38.png" ContentType="image/png"/>
  <Override PartName="/ppt/media/image31.png" ContentType="image/png"/>
  <Override PartName="/ppt/media/image4.jpeg" ContentType="image/jpeg"/>
  <Override PartName="/ppt/media/image28.png" ContentType="image/png"/>
  <Override PartName="/ppt/media/image16.png" ContentType="image/png"/>
  <Override PartName="/ppt/media/image91.png" ContentType="image/png"/>
  <Override PartName="/ppt/media/image3.jpeg" ContentType="image/jpeg"/>
  <Override PartName="/ppt/media/image21.png" ContentType="image/png"/>
  <Override PartName="/ppt/media/image41.png" ContentType="image/png"/>
  <Override PartName="/ppt/media/image1.jpeg" ContentType="image/jpeg"/>
  <Override PartName="/ppt/media/image83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7.png" ContentType="image/png"/>
  <Override PartName="/ppt/media/image11.png" ContentType="image/png"/>
  <Override PartName="/ppt/media/image2.jpeg" ContentType="image/jpeg"/>
  <Override PartName="/ppt/media/image18.png" ContentType="image/png"/>
  <Override PartName="/ppt/media/image8.png" ContentType="image/png"/>
  <Override PartName="/ppt/media/image93.png" ContentType="image/png"/>
  <Override PartName="/ppt/media/image19.png" ContentType="image/png"/>
  <Override PartName="/ppt/media/image9.png" ContentType="image/png"/>
  <Override PartName="/ppt/media/image94.png" ContentType="image/png"/>
  <Override PartName="/ppt/media/image90.png" ContentType="image/png"/>
  <Override PartName="/ppt/media/image5.png" ContentType="image/png"/>
  <Override PartName="/ppt/media/image55.png" ContentType="image/png"/>
  <Override PartName="/ppt/media/image20.png" ContentType="image/png"/>
  <Override PartName="/ppt/media/image79.png" ContentType="image/png"/>
  <Override PartName="/ppt/media/image92.png" ContentType="image/png"/>
  <Override PartName="/ppt/media/image7.png" ContentType="image/png"/>
  <Override PartName="/ppt/media/image57.png" ContentType="image/png"/>
  <Override PartName="/ppt/media/image22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119.png" ContentType="image/png"/>
  <Override PartName="/ppt/media/image50.png" ContentType="image/png"/>
  <Override PartName="/ppt/media/image6.jpeg" ContentType="image/jpe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6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70.png" ContentType="image/png"/>
  <Override PartName="/ppt/media/image71.png" ContentType="image/png"/>
  <Override PartName="/ppt/media/image72.png" ContentType="image/png"/>
  <Override PartName="/ppt/media/image73.png" ContentType="image/png"/>
  <Override PartName="/ppt/media/image74.png" ContentType="image/png"/>
  <Override PartName="/ppt/media/image75.png" ContentType="image/png"/>
  <Override PartName="/ppt/media/image76.png" ContentType="image/png"/>
  <Override PartName="/ppt/media/image77.png" ContentType="image/png"/>
  <Override PartName="/ppt/media/image78.png" ContentType="image/png"/>
  <Override PartName="/ppt/media/image80.png" ContentType="image/png"/>
  <Override PartName="/ppt/media/image81.png" ContentType="image/png"/>
  <Override PartName="/ppt/media/image82.png" ContentType="image/png"/>
  <Override PartName="/ppt/media/image84.png" ContentType="image/png"/>
  <Override PartName="/ppt/media/image85.png" ContentType="image/png"/>
  <Override PartName="/ppt/media/image86.png" ContentType="image/png"/>
  <Override PartName="/ppt/media/image87.png" ContentType="image/png"/>
  <Override PartName="/ppt/media/image88.png" ContentType="image/png"/>
  <Override PartName="/ppt/media/image100.png" ContentType="image/png"/>
  <Override PartName="/ppt/media/image95.png" ContentType="image/png"/>
  <Override PartName="/ppt/media/image101.png" ContentType="image/png"/>
  <Override PartName="/ppt/media/image96.png" ContentType="image/png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90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/>
            <a:r>
              <a:rPr b="0" lang="en-US" sz="5400" spc="-1" strike="noStrike">
                <a:solidFill>
                  <a:srgbClr val="2f5897"/>
                </a:solidFill>
                <a:latin typeface="Palatino Linotype"/>
              </a:rPr>
              <a:t>Click to move the slide</a:t>
            </a:r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Click to edit the notes format</a:t>
            </a: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r"/>
            <a:fld id="{564F02A5-5498-4B63-AF97-839381ABA694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5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A860734A-950B-4DA0-888A-B675A332BFA7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8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1F3F42D2-25A2-4A2F-B1B8-50FFBE8E32C0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1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95000B01-7E05-4F8F-84D6-A6CACCEA1463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4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B46EE45F-0F75-4EA4-8E9B-770978D45171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7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EBCD7BB5-137E-4D23-B4C2-DB158FADB5B7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0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525277A5-025F-4361-A9D1-12F352A2834A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3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5B27BB04-6877-4819-931A-9EADE56E77AD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6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27B6253D-C9F7-4BAF-B50C-199A9A875924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9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A867DDAA-5438-4016-9B8E-5B282D106C30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4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3CBE0AC8-52A4-4291-A84F-4E4E2A6105FC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7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FE36C83B-7C1E-48DD-B18D-FCE55BC40184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0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53B770DD-0A27-4D4C-B3C4-32BD52E0C953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3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AFFC8E7A-A277-4B79-B797-EFC917130895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6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A35A1449-BB45-4D36-92CF-08D4B82AA693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9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9F9AACA1-56A8-4197-805A-DDC75E4AF4AE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2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708ED85A-DC02-4AF1-B5CA-524B9E36EBBC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598"/>
              </a:spcBef>
            </a:pP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457200" y="-360"/>
            <a:ext cx="8229600" cy="7418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598"/>
              </a:spcBef>
            </a:pP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598"/>
              </a:spcBef>
            </a:pP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-360"/>
            <a:ext cx="8229600" cy="7418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598"/>
              </a:spcBef>
            </a:pP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r>
              <a:rPr b="0" lang="en-US" sz="5400" spc="-1" strike="noStrike">
                <a:solidFill>
                  <a:srgbClr val="2f5897"/>
                </a:solidFill>
                <a:latin typeface="Palatino Linotype"/>
              </a:rPr>
              <a:t>Click to edit the title text format</a:t>
            </a:r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598"/>
              </a:spcBef>
              <a:buClr>
                <a:srgbClr val="7f7f7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7f7f7f"/>
                </a:solidFill>
                <a:latin typeface="Century Gothic"/>
              </a:rPr>
              <a:t>Click to edit the outline text format</a:t>
            </a: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  <a:p>
            <a:pPr lvl="1" marL="742680" indent="-285480">
              <a:spcBef>
                <a:spcPts val="598"/>
              </a:spcBef>
              <a:buClr>
                <a:srgbClr val="7f7f7f"/>
              </a:buClr>
              <a:buFont typeface="Courier New"/>
              <a:buChar char="o"/>
            </a:pPr>
            <a:r>
              <a:rPr b="0" lang="en-US" sz="2400" spc="-1" strike="noStrike">
                <a:solidFill>
                  <a:srgbClr val="7f7f7f"/>
                </a:solidFill>
                <a:latin typeface="Century Gothic"/>
              </a:rPr>
              <a:t>Second Outline Level</a:t>
            </a: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  <a:p>
            <a:pPr lvl="2" marL="1143000" indent="-228600">
              <a:spcBef>
                <a:spcPts val="598"/>
              </a:spcBef>
              <a:buClr>
                <a:srgbClr val="7f7f7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7f7f7f"/>
                </a:solidFill>
                <a:latin typeface="Century Gothic"/>
              </a:rPr>
              <a:t>Third Outline Level</a:t>
            </a: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  <a:p>
            <a:pPr lvl="3" marL="1600200" indent="-228600">
              <a:spcBef>
                <a:spcPts val="598"/>
              </a:spcBef>
              <a:buClr>
                <a:srgbClr val="7f7f7f"/>
              </a:buClr>
              <a:buFont typeface="Courier New"/>
              <a:buChar char="o"/>
            </a:pPr>
            <a:r>
              <a:rPr b="0" lang="en-US" sz="2400" spc="-1" strike="noStrike">
                <a:solidFill>
                  <a:srgbClr val="7f7f7f"/>
                </a:solidFill>
                <a:latin typeface="Century Gothic"/>
              </a:rPr>
              <a:t>Fourth Outline Level</a:t>
            </a: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  <a:p>
            <a:pPr lvl="4" marL="2057400" indent="-228600">
              <a:spcBef>
                <a:spcPts val="598"/>
              </a:spcBef>
              <a:buClr>
                <a:srgbClr val="7f7f7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7f7f7f"/>
                </a:solidFill>
                <a:latin typeface="Century Gothic"/>
              </a:rPr>
              <a:t>Fifth Outline Level</a:t>
            </a: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  <a:p>
            <a:pPr lvl="5" marL="2057400" indent="-228600">
              <a:spcBef>
                <a:spcPts val="598"/>
              </a:spcBef>
              <a:buClr>
                <a:srgbClr val="7f7f7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7f7f7f"/>
                </a:solidFill>
                <a:latin typeface="Century Gothic"/>
              </a:rPr>
              <a:t>Sixth Outline Level</a:t>
            </a: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  <a:p>
            <a:pPr lvl="6" marL="2057400" indent="-228600">
              <a:spcBef>
                <a:spcPts val="598"/>
              </a:spcBef>
              <a:buClr>
                <a:srgbClr val="7f7f7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7f7f7f"/>
                </a:solidFill>
                <a:latin typeface="Century Gothic"/>
              </a:rPr>
              <a:t>Seventh Outline Level</a:t>
            </a: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362280" y="6356520"/>
            <a:ext cx="2086200" cy="365040"/>
          </a:xfrm>
          <a:prstGeom prst="rect">
            <a:avLst/>
          </a:prstGeom>
        </p:spPr>
        <p:txBody>
          <a:bodyPr lIns="90000" rIns="4572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658440" y="6356520"/>
            <a:ext cx="2847960" cy="365040"/>
          </a:xfrm>
          <a:prstGeom prst="rect">
            <a:avLst/>
          </a:prstGeom>
        </p:spPr>
        <p:txBody>
          <a:bodyPr lIns="4572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543520" y="6356520"/>
            <a:ext cx="561960" cy="365040"/>
          </a:xfrm>
          <a:prstGeom prst="rect">
            <a:avLst/>
          </a:prstGeom>
        </p:spPr>
        <p:txBody>
          <a:bodyPr lIns="27360" rIns="45720" tIns="46800" bIns="46800" anchor="ctr">
            <a:noAutofit/>
          </a:bodyPr>
          <a:p>
            <a:pPr>
              <a:lnSpc>
                <a:spcPct val="100000"/>
              </a:lnSpc>
            </a:pPr>
            <a:fld id="{3DEED8E9-20F6-4672-8FA4-A47850A8EAB5}" type="slidenum">
              <a:rPr b="0" lang="ru-RU" sz="1200" spc="-1" strike="noStrike">
                <a:solidFill>
                  <a:srgbClr val="595959"/>
                </a:solidFill>
                <a:latin typeface="Century Gothic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CustomShape 6"/>
          <p:cNvSpPr/>
          <p:nvPr/>
        </p:nvSpPr>
        <p:spPr>
          <a:xfrm>
            <a:off x="8458200" y="6499080"/>
            <a:ext cx="84240" cy="8424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569880" y="6499080"/>
            <a:ext cx="84240" cy="8424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8458200" y="6499080"/>
            <a:ext cx="84240" cy="8424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2"/>
          <p:cNvSpPr/>
          <p:nvPr/>
        </p:nvSpPr>
        <p:spPr>
          <a:xfrm>
            <a:off x="569880" y="6499080"/>
            <a:ext cx="84240" cy="8424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3"/>
          <p:cNvSpPr/>
          <p:nvPr/>
        </p:nvSpPr>
        <p:spPr>
          <a:xfrm>
            <a:off x="4495680" y="3924360"/>
            <a:ext cx="84240" cy="8424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4"/>
          <p:cNvSpPr/>
          <p:nvPr/>
        </p:nvSpPr>
        <p:spPr>
          <a:xfrm>
            <a:off x="4695840" y="3924360"/>
            <a:ext cx="84240" cy="8424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5"/>
          <p:cNvSpPr/>
          <p:nvPr/>
        </p:nvSpPr>
        <p:spPr>
          <a:xfrm>
            <a:off x="4297320" y="3924360"/>
            <a:ext cx="84240" cy="8424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PlaceHolder 6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r>
              <a:rPr b="0" lang="en-US" sz="5400" spc="-1" strike="noStrike">
                <a:solidFill>
                  <a:srgbClr val="2f5897"/>
                </a:solidFill>
                <a:latin typeface="Palatino Linotype"/>
              </a:rPr>
              <a:t>Click to edit the title text format</a:t>
            </a:r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598"/>
              </a:spcBef>
              <a:buClr>
                <a:srgbClr val="7f7f7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7f7f7f"/>
                </a:solidFill>
                <a:latin typeface="Century Gothic"/>
              </a:rPr>
              <a:t>Click to edit the outline text format</a:t>
            </a: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  <a:p>
            <a:pPr lvl="1" marL="742680" indent="-285480">
              <a:spcBef>
                <a:spcPts val="598"/>
              </a:spcBef>
              <a:buClr>
                <a:srgbClr val="7f7f7f"/>
              </a:buClr>
              <a:buFont typeface="Courier New"/>
              <a:buChar char="o"/>
            </a:pPr>
            <a:r>
              <a:rPr b="0" lang="en-US" sz="2400" spc="-1" strike="noStrike">
                <a:solidFill>
                  <a:srgbClr val="7f7f7f"/>
                </a:solidFill>
                <a:latin typeface="Century Gothic"/>
              </a:rPr>
              <a:t>Second Outline Level</a:t>
            </a: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  <a:p>
            <a:pPr lvl="2" marL="1143000" indent="-228600">
              <a:spcBef>
                <a:spcPts val="598"/>
              </a:spcBef>
              <a:buClr>
                <a:srgbClr val="7f7f7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7f7f7f"/>
                </a:solidFill>
                <a:latin typeface="Century Gothic"/>
              </a:rPr>
              <a:t>Third Outline Level</a:t>
            </a: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  <a:p>
            <a:pPr lvl="3" marL="1600200" indent="-228600">
              <a:spcBef>
                <a:spcPts val="598"/>
              </a:spcBef>
              <a:buClr>
                <a:srgbClr val="7f7f7f"/>
              </a:buClr>
              <a:buFont typeface="Courier New"/>
              <a:buChar char="o"/>
            </a:pPr>
            <a:r>
              <a:rPr b="0" lang="en-US" sz="2400" spc="-1" strike="noStrike">
                <a:solidFill>
                  <a:srgbClr val="7f7f7f"/>
                </a:solidFill>
                <a:latin typeface="Century Gothic"/>
              </a:rPr>
              <a:t>Fourth Outline Level</a:t>
            </a: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  <a:p>
            <a:pPr lvl="4" marL="2057400" indent="-228600">
              <a:spcBef>
                <a:spcPts val="598"/>
              </a:spcBef>
              <a:buClr>
                <a:srgbClr val="7f7f7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7f7f7f"/>
                </a:solidFill>
                <a:latin typeface="Century Gothic"/>
              </a:rPr>
              <a:t>Fifth Outline Level</a:t>
            </a: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  <a:p>
            <a:pPr lvl="5" marL="2057400" indent="-228600">
              <a:spcBef>
                <a:spcPts val="598"/>
              </a:spcBef>
              <a:buClr>
                <a:srgbClr val="7f7f7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7f7f7f"/>
                </a:solidFill>
                <a:latin typeface="Century Gothic"/>
              </a:rPr>
              <a:t>Sixth Outline Level</a:t>
            </a: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  <a:p>
            <a:pPr lvl="6" marL="2057400" indent="-228600">
              <a:spcBef>
                <a:spcPts val="598"/>
              </a:spcBef>
              <a:buClr>
                <a:srgbClr val="7f7f7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7f7f7f"/>
                </a:solidFill>
                <a:latin typeface="Century Gothic"/>
              </a:rPr>
              <a:t>Seventh Outline Level</a:t>
            </a: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50" name="PlaceHolder 8"/>
          <p:cNvSpPr>
            <a:spLocks noGrp="1"/>
          </p:cNvSpPr>
          <p:nvPr>
            <p:ph type="dt"/>
          </p:nvPr>
        </p:nvSpPr>
        <p:spPr>
          <a:xfrm>
            <a:off x="6362280" y="6356520"/>
            <a:ext cx="2086200" cy="365040"/>
          </a:xfrm>
          <a:prstGeom prst="rect">
            <a:avLst/>
          </a:prstGeom>
        </p:spPr>
        <p:txBody>
          <a:bodyPr lIns="90000" rIns="4572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9"/>
          <p:cNvSpPr>
            <a:spLocks noGrp="1"/>
          </p:cNvSpPr>
          <p:nvPr>
            <p:ph type="ftr"/>
          </p:nvPr>
        </p:nvSpPr>
        <p:spPr>
          <a:xfrm>
            <a:off x="658440" y="6356520"/>
            <a:ext cx="2847960" cy="365040"/>
          </a:xfrm>
          <a:prstGeom prst="rect">
            <a:avLst/>
          </a:prstGeom>
        </p:spPr>
        <p:txBody>
          <a:bodyPr lIns="4572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10"/>
          <p:cNvSpPr>
            <a:spLocks noGrp="1"/>
          </p:cNvSpPr>
          <p:nvPr>
            <p:ph type="sldNum"/>
          </p:nvPr>
        </p:nvSpPr>
        <p:spPr>
          <a:xfrm>
            <a:off x="8543520" y="6356520"/>
            <a:ext cx="561960" cy="365040"/>
          </a:xfrm>
          <a:prstGeom prst="rect">
            <a:avLst/>
          </a:prstGeom>
        </p:spPr>
        <p:txBody>
          <a:bodyPr lIns="27360" rIns="45720" tIns="46800" bIns="46800" anchor="ctr">
            <a:noAutofit/>
          </a:bodyPr>
          <a:p>
            <a:pPr>
              <a:lnSpc>
                <a:spcPct val="100000"/>
              </a:lnSpc>
            </a:pPr>
            <a:fld id="{26E3D29A-2CAD-4811-9F6F-E800BB984FBE}" type="slidenum">
              <a:rPr b="0" lang="ru-RU" sz="1200" spc="-1" strike="noStrike">
                <a:solidFill>
                  <a:srgbClr val="595959"/>
                </a:solidFill>
                <a:latin typeface="Century Gothic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2.png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9.png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96.png"/><Relationship Id="rId2" Type="http://schemas.openxmlformats.org/officeDocument/2006/relationships/image" Target="../media/image97.pn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7" Type="http://schemas.openxmlformats.org/officeDocument/2006/relationships/image" Target="../media/image102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03.png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10.png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7" Type="http://schemas.openxmlformats.org/officeDocument/2006/relationships/image" Target="../media/image116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17.png"/><Relationship Id="rId2" Type="http://schemas.openxmlformats.org/officeDocument/2006/relationships/image" Target="../media/image118.png"/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Relationship Id="rId6" Type="http://schemas.openxmlformats.org/officeDocument/2006/relationships/image" Target="../media/image122.png"/><Relationship Id="rId7" Type="http://schemas.openxmlformats.org/officeDocument/2006/relationships/image" Target="../media/image123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24.png"/><Relationship Id="rId2" Type="http://schemas.openxmlformats.org/officeDocument/2006/relationships/image" Target="../media/image125.jpeg"/><Relationship Id="rId3" Type="http://schemas.openxmlformats.org/officeDocument/2006/relationships/image" Target="../media/image126.jpeg"/><Relationship Id="rId4" Type="http://schemas.openxmlformats.org/officeDocument/2006/relationships/image" Target="../media/image127.pn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195640" y="260280"/>
            <a:ext cx="6769080" cy="358920"/>
          </a:xfrm>
          <a:custGeom>
            <a:avLst/>
            <a:gdLst/>
            <a:ahLst/>
            <a:rect l="0" t="0" r="r" b="b"/>
            <a:pathLst>
              <a:path w="18805" h="999">
                <a:moveTo>
                  <a:pt x="0" y="0"/>
                </a:moveTo>
                <a:lnTo>
                  <a:pt x="18804" y="0"/>
                </a:lnTo>
                <a:moveTo>
                  <a:pt x="0" y="998"/>
                </a:moveTo>
                <a:lnTo>
                  <a:pt x="18804" y="998"/>
                </a:lnTo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000" spc="1" strike="noStrike">
                <a:solidFill>
                  <a:srgbClr val="000000"/>
                </a:solidFill>
                <a:latin typeface="Arial"/>
              </a:rPr>
              <a:t>Национальный  центр  инноваций  в образовании</a:t>
            </a:r>
            <a:endParaRPr b="0" lang="en-US" sz="2000" spc="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97" name="Picture 7" descr="logo"/>
          <p:cNvPicPr/>
          <p:nvPr/>
        </p:nvPicPr>
        <p:blipFill>
          <a:blip r:embed="rId1"/>
          <a:stretch/>
        </p:blipFill>
        <p:spPr>
          <a:xfrm>
            <a:off x="0" y="0"/>
            <a:ext cx="1706400" cy="1428840"/>
          </a:xfrm>
          <a:prstGeom prst="rect">
            <a:avLst/>
          </a:prstGeom>
          <a:ln>
            <a:noFill/>
          </a:ln>
        </p:spPr>
      </p:pic>
      <p:sp>
        <p:nvSpPr>
          <p:cNvPr id="98" name="CustomShape 2"/>
          <p:cNvSpPr/>
          <p:nvPr/>
        </p:nvSpPr>
        <p:spPr>
          <a:xfrm>
            <a:off x="324000" y="404640"/>
            <a:ext cx="1352520" cy="360360"/>
          </a:xfrm>
          <a:custGeom>
            <a:avLst/>
            <a:gdLst/>
            <a:ahLst/>
            <a:rect l="0" t="0" r="r" b="b"/>
            <a:pathLst>
              <a:path w="3759" h="1003">
                <a:moveTo>
                  <a:pt x="0" y="0"/>
                </a:moveTo>
                <a:lnTo>
                  <a:pt x="3758" y="0"/>
                </a:lnTo>
                <a:moveTo>
                  <a:pt x="0" y="1002"/>
                </a:moveTo>
                <a:lnTo>
                  <a:pt x="3758" y="1002"/>
                </a:lnTo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1" lang="en-US" sz="1800" spc="1" strike="noStrike">
                <a:solidFill>
                  <a:srgbClr val="000000"/>
                </a:solidFill>
                <a:latin typeface="Arial"/>
              </a:rPr>
              <a:t>НЦИО</a:t>
            </a:r>
            <a:endParaRPr b="1" lang="en-US" sz="1800" spc="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99" name="Объект 2" descr=""/>
          <p:cNvPicPr/>
          <p:nvPr/>
        </p:nvPicPr>
        <p:blipFill>
          <a:blip r:embed="rId2"/>
          <a:stretch/>
        </p:blipFill>
        <p:spPr>
          <a:xfrm>
            <a:off x="179280" y="1833480"/>
            <a:ext cx="4359240" cy="4537080"/>
          </a:xfrm>
          <a:prstGeom prst="rect">
            <a:avLst/>
          </a:prstGeom>
          <a:ln>
            <a:noFill/>
          </a:ln>
        </p:spPr>
      </p:pic>
      <p:pic>
        <p:nvPicPr>
          <p:cNvPr id="100" name="Рисунок 6" descr=""/>
          <p:cNvPicPr/>
          <p:nvPr/>
        </p:nvPicPr>
        <p:blipFill>
          <a:blip r:embed="rId3"/>
          <a:stretch/>
        </p:blipFill>
        <p:spPr>
          <a:xfrm>
            <a:off x="1471680" y="2965320"/>
            <a:ext cx="723960" cy="897120"/>
          </a:xfrm>
          <a:prstGeom prst="rect">
            <a:avLst/>
          </a:prstGeom>
          <a:ln>
            <a:noFill/>
          </a:ln>
        </p:spPr>
      </p:pic>
      <p:pic>
        <p:nvPicPr>
          <p:cNvPr id="101" name="Рисунок 11" descr=""/>
          <p:cNvPicPr/>
          <p:nvPr/>
        </p:nvPicPr>
        <p:blipFill>
          <a:blip r:embed="rId4"/>
          <a:stretch/>
        </p:blipFill>
        <p:spPr>
          <a:xfrm>
            <a:off x="2379600" y="2965320"/>
            <a:ext cx="720720" cy="852480"/>
          </a:xfrm>
          <a:prstGeom prst="rect">
            <a:avLst/>
          </a:prstGeom>
          <a:ln>
            <a:noFill/>
          </a:ln>
        </p:spPr>
      </p:pic>
      <p:pic>
        <p:nvPicPr>
          <p:cNvPr id="102" name="Рисунок 7" descr=""/>
          <p:cNvPicPr/>
          <p:nvPr/>
        </p:nvPicPr>
        <p:blipFill>
          <a:blip r:embed="rId5"/>
          <a:stretch/>
        </p:blipFill>
        <p:spPr>
          <a:xfrm>
            <a:off x="3100320" y="3606840"/>
            <a:ext cx="6193080" cy="3168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roup 1"/>
          <p:cNvGrpSpPr/>
          <p:nvPr/>
        </p:nvGrpSpPr>
        <p:grpSpPr>
          <a:xfrm>
            <a:off x="3529080" y="5827680"/>
            <a:ext cx="1592280" cy="1066680"/>
            <a:chOff x="3529080" y="5827680"/>
            <a:chExt cx="1592280" cy="1066680"/>
          </a:xfrm>
        </p:grpSpPr>
        <p:pic>
          <p:nvPicPr>
            <p:cNvPr id="256" name="Скругленный прямоугольник 4" descr=""/>
            <p:cNvPicPr/>
            <p:nvPr/>
          </p:nvPicPr>
          <p:blipFill>
            <a:blip r:embed="rId1"/>
            <a:stretch/>
          </p:blipFill>
          <p:spPr>
            <a:xfrm>
              <a:off x="3529080" y="5827680"/>
              <a:ext cx="159228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7" name="CustomShape 2"/>
            <p:cNvSpPr/>
            <p:nvPr/>
          </p:nvSpPr>
          <p:spPr>
            <a:xfrm>
              <a:off x="3656160" y="5921280"/>
              <a:ext cx="13395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58" name="Group 3"/>
          <p:cNvGrpSpPr/>
          <p:nvPr/>
        </p:nvGrpSpPr>
        <p:grpSpPr>
          <a:xfrm>
            <a:off x="1779480" y="5827680"/>
            <a:ext cx="1592280" cy="1066680"/>
            <a:chOff x="1779480" y="5827680"/>
            <a:chExt cx="1592280" cy="1066680"/>
          </a:xfrm>
        </p:grpSpPr>
        <p:pic>
          <p:nvPicPr>
            <p:cNvPr id="259" name="Скругленный прямоугольник 5" descr=""/>
            <p:cNvPicPr/>
            <p:nvPr/>
          </p:nvPicPr>
          <p:blipFill>
            <a:blip r:embed="rId2"/>
            <a:stretch/>
          </p:blipFill>
          <p:spPr>
            <a:xfrm>
              <a:off x="1779480" y="5827680"/>
              <a:ext cx="159228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0" name="CustomShape 4"/>
            <p:cNvSpPr/>
            <p:nvPr/>
          </p:nvSpPr>
          <p:spPr>
            <a:xfrm>
              <a:off x="1905120" y="5921280"/>
              <a:ext cx="13395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34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61" name="Group 5"/>
          <p:cNvGrpSpPr/>
          <p:nvPr/>
        </p:nvGrpSpPr>
        <p:grpSpPr>
          <a:xfrm>
            <a:off x="7265880" y="5797440"/>
            <a:ext cx="1586160" cy="1067040"/>
            <a:chOff x="7265880" y="5797440"/>
            <a:chExt cx="1586160" cy="1067040"/>
          </a:xfrm>
        </p:grpSpPr>
        <p:pic>
          <p:nvPicPr>
            <p:cNvPr id="262" name="Скругленный прямоугольник 6" descr=""/>
            <p:cNvPicPr/>
            <p:nvPr/>
          </p:nvPicPr>
          <p:blipFill>
            <a:blip r:embed="rId3"/>
            <a:stretch/>
          </p:blipFill>
          <p:spPr>
            <a:xfrm>
              <a:off x="7265880" y="5797440"/>
              <a:ext cx="158616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3" name="CustomShape 6"/>
            <p:cNvSpPr/>
            <p:nvPr/>
          </p:nvSpPr>
          <p:spPr>
            <a:xfrm>
              <a:off x="7388280" y="5889600"/>
              <a:ext cx="13381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45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64" name="Group 7"/>
          <p:cNvGrpSpPr/>
          <p:nvPr/>
        </p:nvGrpSpPr>
        <p:grpSpPr>
          <a:xfrm>
            <a:off x="195120" y="5797440"/>
            <a:ext cx="1584360" cy="1067040"/>
            <a:chOff x="195120" y="5797440"/>
            <a:chExt cx="1584360" cy="1067040"/>
          </a:xfrm>
        </p:grpSpPr>
        <p:pic>
          <p:nvPicPr>
            <p:cNvPr id="265" name="Скругленный прямоугольник 7" descr=""/>
            <p:cNvPicPr/>
            <p:nvPr/>
          </p:nvPicPr>
          <p:blipFill>
            <a:blip r:embed="rId4"/>
            <a:stretch/>
          </p:blipFill>
          <p:spPr>
            <a:xfrm>
              <a:off x="195120" y="5797440"/>
              <a:ext cx="158436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6" name="CustomShape 8"/>
            <p:cNvSpPr/>
            <p:nvPr/>
          </p:nvSpPr>
          <p:spPr>
            <a:xfrm>
              <a:off x="316080" y="5889600"/>
              <a:ext cx="13395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67" name="Group 9"/>
          <p:cNvGrpSpPr/>
          <p:nvPr/>
        </p:nvGrpSpPr>
        <p:grpSpPr>
          <a:xfrm>
            <a:off x="5383080" y="5815080"/>
            <a:ext cx="1584360" cy="1066680"/>
            <a:chOff x="5383080" y="5815080"/>
            <a:chExt cx="1584360" cy="1066680"/>
          </a:xfrm>
        </p:grpSpPr>
        <p:pic>
          <p:nvPicPr>
            <p:cNvPr id="268" name="Скругленный прямоугольник 10" descr=""/>
            <p:cNvPicPr/>
            <p:nvPr/>
          </p:nvPicPr>
          <p:blipFill>
            <a:blip r:embed="rId5"/>
            <a:stretch/>
          </p:blipFill>
          <p:spPr>
            <a:xfrm>
              <a:off x="5383080" y="5815080"/>
              <a:ext cx="158436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9" name="CustomShape 10"/>
            <p:cNvSpPr/>
            <p:nvPr/>
          </p:nvSpPr>
          <p:spPr>
            <a:xfrm>
              <a:off x="5504040" y="5908680"/>
              <a:ext cx="13395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12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pic>
        <p:nvPicPr>
          <p:cNvPr id="270" name="Picture 2" descr="\\V26\EGE2020_oblozhki\EGE\Rus\rus_zadachnik_2020_v1-01.tif"/>
          <p:cNvPicPr/>
          <p:nvPr/>
        </p:nvPicPr>
        <p:blipFill>
          <a:blip r:embed="rId6"/>
          <a:stretch/>
        </p:blipFill>
        <p:spPr>
          <a:xfrm>
            <a:off x="100080" y="106200"/>
            <a:ext cx="1082520" cy="1449720"/>
          </a:xfrm>
          <a:prstGeom prst="rect">
            <a:avLst/>
          </a:prstGeom>
          <a:ln w="9360">
            <a:solidFill>
              <a:srgbClr val="00b0f0"/>
            </a:solidFill>
            <a:miter/>
          </a:ln>
        </p:spPr>
      </p:pic>
      <p:grpSp>
        <p:nvGrpSpPr>
          <p:cNvPr id="271" name="Group 11"/>
          <p:cNvGrpSpPr/>
          <p:nvPr/>
        </p:nvGrpSpPr>
        <p:grpSpPr>
          <a:xfrm>
            <a:off x="1395360" y="360360"/>
            <a:ext cx="7419960" cy="1187280"/>
            <a:chOff x="1395360" y="360360"/>
            <a:chExt cx="7419960" cy="1187280"/>
          </a:xfrm>
        </p:grpSpPr>
        <p:pic>
          <p:nvPicPr>
            <p:cNvPr id="272" name="Скругленный прямоугольник 9" descr=""/>
            <p:cNvPicPr/>
            <p:nvPr/>
          </p:nvPicPr>
          <p:blipFill>
            <a:blip r:embed="rId7"/>
            <a:stretch/>
          </p:blipFill>
          <p:spPr>
            <a:xfrm>
              <a:off x="1395360" y="360360"/>
              <a:ext cx="7419960" cy="1187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3" name="CustomShape 12"/>
            <p:cNvSpPr/>
            <p:nvPr/>
          </p:nvSpPr>
          <p:spPr>
            <a:xfrm>
              <a:off x="1521000" y="450720"/>
              <a:ext cx="716904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4e2929"/>
                  </a:solidFill>
                  <a:latin typeface="Arial"/>
                </a:rPr>
                <a:t>8</a:t>
              </a:r>
              <a:r>
                <a:rPr b="1" lang="ru-RU" sz="1800" spc="-1" strike="noStrike">
                  <a:solidFill>
                    <a:srgbClr val="000000"/>
                  </a:solidFill>
                  <a:latin typeface="Arial"/>
                </a:rPr>
                <a:t>. Укажите варианты ответов, в которых дано верное объяснение написания выделенного слова. Запишите номера этих ответов.</a:t>
              </a: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274" name="CustomShape 13"/>
          <p:cNvSpPr/>
          <p:nvPr/>
        </p:nvSpPr>
        <p:spPr>
          <a:xfrm>
            <a:off x="109440" y="1555920"/>
            <a:ext cx="8864640" cy="518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701640" indent="-343080" algn="just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SchoolBookC"/>
              <a:buAutoNum type="arabicParenR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РОСИСТЫЙ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написание безударной чередующейся гласной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О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в корне слова определяется буквой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С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, которая стоит после этой гласной.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SchoolBookC"/>
              <a:buAutoNum type="arabicParenR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2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УНИЖЕННЫЙ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в суффиксе действительного причастия прошедшего времени, образованного от глагола при помощи суффикса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-ЕНН-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, пишется буква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Е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2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3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НЕ РАЗРЕШЕНО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—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НЕ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с глаголом пишется раздельно.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3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4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РАСКАЯВШИЙСЯ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перед суффиксом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-ВШ-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действительного причастия прошедшего времени, образованного от основы глагола прошедшего времени, оканчивающейся на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-Я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, пишется буква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Я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4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spcAft>
                <a:spcPts val="598"/>
              </a:spcAft>
              <a:buClr>
                <a:srgbClr val="000000"/>
              </a:buClr>
              <a:buFont typeface="SchoolBookC"/>
              <a:buAutoNum type="arabicParenR" startAt="5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ОБЪЯСНЕНИЕ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разделительный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Ъ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пишется после приставки, оканчивающейся на согласный, перед гласной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Я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Char char="•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roup 1"/>
          <p:cNvGrpSpPr/>
          <p:nvPr/>
        </p:nvGrpSpPr>
        <p:grpSpPr>
          <a:xfrm>
            <a:off x="3529080" y="5827680"/>
            <a:ext cx="1592280" cy="1066680"/>
            <a:chOff x="3529080" y="5827680"/>
            <a:chExt cx="1592280" cy="1066680"/>
          </a:xfrm>
        </p:grpSpPr>
        <p:pic>
          <p:nvPicPr>
            <p:cNvPr id="276" name="Скругленный прямоугольник 4" descr=""/>
            <p:cNvPicPr/>
            <p:nvPr/>
          </p:nvPicPr>
          <p:blipFill>
            <a:blip r:embed="rId1"/>
            <a:stretch/>
          </p:blipFill>
          <p:spPr>
            <a:xfrm>
              <a:off x="3529080" y="5827680"/>
              <a:ext cx="159228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7" name="CustomShape 2"/>
            <p:cNvSpPr/>
            <p:nvPr/>
          </p:nvSpPr>
          <p:spPr>
            <a:xfrm>
              <a:off x="3656160" y="5921280"/>
              <a:ext cx="13395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78" name="Group 3"/>
          <p:cNvGrpSpPr/>
          <p:nvPr/>
        </p:nvGrpSpPr>
        <p:grpSpPr>
          <a:xfrm>
            <a:off x="1779480" y="5827680"/>
            <a:ext cx="1592280" cy="1066680"/>
            <a:chOff x="1779480" y="5827680"/>
            <a:chExt cx="1592280" cy="1066680"/>
          </a:xfrm>
        </p:grpSpPr>
        <p:pic>
          <p:nvPicPr>
            <p:cNvPr id="279" name="Скругленный прямоугольник 5" descr=""/>
            <p:cNvPicPr/>
            <p:nvPr/>
          </p:nvPicPr>
          <p:blipFill>
            <a:blip r:embed="rId2"/>
            <a:stretch/>
          </p:blipFill>
          <p:spPr>
            <a:xfrm>
              <a:off x="1779480" y="5827680"/>
              <a:ext cx="159228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80" name="CustomShape 4"/>
            <p:cNvSpPr/>
            <p:nvPr/>
          </p:nvSpPr>
          <p:spPr>
            <a:xfrm>
              <a:off x="1905120" y="5921280"/>
              <a:ext cx="13395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34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81" name="Group 5"/>
          <p:cNvGrpSpPr/>
          <p:nvPr/>
        </p:nvGrpSpPr>
        <p:grpSpPr>
          <a:xfrm>
            <a:off x="195120" y="5778360"/>
            <a:ext cx="1584360" cy="1067040"/>
            <a:chOff x="195120" y="5778360"/>
            <a:chExt cx="1584360" cy="1067040"/>
          </a:xfrm>
        </p:grpSpPr>
        <p:pic>
          <p:nvPicPr>
            <p:cNvPr id="282" name="Скругленный прямоугольник 6" descr=""/>
            <p:cNvPicPr/>
            <p:nvPr/>
          </p:nvPicPr>
          <p:blipFill>
            <a:blip r:embed="rId3"/>
            <a:stretch/>
          </p:blipFill>
          <p:spPr>
            <a:xfrm>
              <a:off x="195120" y="5778360"/>
              <a:ext cx="158436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83" name="CustomShape 6"/>
            <p:cNvSpPr/>
            <p:nvPr/>
          </p:nvSpPr>
          <p:spPr>
            <a:xfrm>
              <a:off x="316080" y="5872320"/>
              <a:ext cx="13395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25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84" name="Group 7"/>
          <p:cNvGrpSpPr/>
          <p:nvPr/>
        </p:nvGrpSpPr>
        <p:grpSpPr>
          <a:xfrm>
            <a:off x="7132680" y="5815080"/>
            <a:ext cx="1584360" cy="1066680"/>
            <a:chOff x="7132680" y="5815080"/>
            <a:chExt cx="1584360" cy="1066680"/>
          </a:xfrm>
        </p:grpSpPr>
        <p:pic>
          <p:nvPicPr>
            <p:cNvPr id="285" name="Скругленный прямоугольник 7" descr=""/>
            <p:cNvPicPr/>
            <p:nvPr/>
          </p:nvPicPr>
          <p:blipFill>
            <a:blip r:embed="rId4"/>
            <a:stretch/>
          </p:blipFill>
          <p:spPr>
            <a:xfrm>
              <a:off x="7132680" y="5815080"/>
              <a:ext cx="158436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86" name="CustomShape 8"/>
            <p:cNvSpPr/>
            <p:nvPr/>
          </p:nvSpPr>
          <p:spPr>
            <a:xfrm>
              <a:off x="7254720" y="590868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87" name="Group 9"/>
          <p:cNvGrpSpPr/>
          <p:nvPr/>
        </p:nvGrpSpPr>
        <p:grpSpPr>
          <a:xfrm>
            <a:off x="5383080" y="5815080"/>
            <a:ext cx="1584360" cy="1066680"/>
            <a:chOff x="5383080" y="5815080"/>
            <a:chExt cx="1584360" cy="1066680"/>
          </a:xfrm>
        </p:grpSpPr>
        <p:pic>
          <p:nvPicPr>
            <p:cNvPr id="288" name="Скругленный прямоугольник 10" descr=""/>
            <p:cNvPicPr/>
            <p:nvPr/>
          </p:nvPicPr>
          <p:blipFill>
            <a:blip r:embed="rId5"/>
            <a:stretch/>
          </p:blipFill>
          <p:spPr>
            <a:xfrm>
              <a:off x="5383080" y="5815080"/>
              <a:ext cx="158436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89" name="CustomShape 10"/>
            <p:cNvSpPr/>
            <p:nvPr/>
          </p:nvSpPr>
          <p:spPr>
            <a:xfrm>
              <a:off x="5504040" y="5908680"/>
              <a:ext cx="13395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45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pic>
        <p:nvPicPr>
          <p:cNvPr id="290" name="Picture 2" descr="\\V26\EGE2020_oblozhki\EGE\Rus\rus_zadachnik_2020_v1-01.tif"/>
          <p:cNvPicPr/>
          <p:nvPr/>
        </p:nvPicPr>
        <p:blipFill>
          <a:blip r:embed="rId6"/>
          <a:stretch/>
        </p:blipFill>
        <p:spPr>
          <a:xfrm>
            <a:off x="100080" y="106200"/>
            <a:ext cx="1082520" cy="1449720"/>
          </a:xfrm>
          <a:prstGeom prst="rect">
            <a:avLst/>
          </a:prstGeom>
          <a:ln w="9360">
            <a:solidFill>
              <a:srgbClr val="00b0f0"/>
            </a:solidFill>
            <a:miter/>
          </a:ln>
        </p:spPr>
      </p:pic>
      <p:grpSp>
        <p:nvGrpSpPr>
          <p:cNvPr id="291" name="Group 11"/>
          <p:cNvGrpSpPr/>
          <p:nvPr/>
        </p:nvGrpSpPr>
        <p:grpSpPr>
          <a:xfrm>
            <a:off x="1395360" y="360360"/>
            <a:ext cx="7419960" cy="1187280"/>
            <a:chOff x="1395360" y="360360"/>
            <a:chExt cx="7419960" cy="1187280"/>
          </a:xfrm>
        </p:grpSpPr>
        <p:pic>
          <p:nvPicPr>
            <p:cNvPr id="292" name="Скругленный прямоугольник 9" descr=""/>
            <p:cNvPicPr/>
            <p:nvPr/>
          </p:nvPicPr>
          <p:blipFill>
            <a:blip r:embed="rId7"/>
            <a:stretch/>
          </p:blipFill>
          <p:spPr>
            <a:xfrm>
              <a:off x="1395360" y="360360"/>
              <a:ext cx="7419960" cy="1187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93" name="CustomShape 12"/>
            <p:cNvSpPr/>
            <p:nvPr/>
          </p:nvSpPr>
          <p:spPr>
            <a:xfrm>
              <a:off x="1521000" y="450720"/>
              <a:ext cx="716904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4e2929"/>
                  </a:solidFill>
                  <a:latin typeface="Arial"/>
                </a:rPr>
                <a:t>9</a:t>
              </a:r>
              <a:r>
                <a:rPr b="1" lang="ru-RU" sz="1800" spc="-1" strike="noStrike">
                  <a:solidFill>
                    <a:srgbClr val="000000"/>
                  </a:solidFill>
                  <a:latin typeface="Arial"/>
                </a:rPr>
                <a:t>. Укажите варианты ответов, в которых дано верное объяснение написания выделенного слова. Запишите номера этих ответов.</a:t>
              </a: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294" name="CustomShape 13"/>
          <p:cNvSpPr/>
          <p:nvPr/>
        </p:nvSpPr>
        <p:spPr>
          <a:xfrm>
            <a:off x="100080" y="1555920"/>
            <a:ext cx="8864640" cy="438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701640" indent="-343080" algn="just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SchoolBookC"/>
              <a:buAutoNum type="arabicParenR"/>
            </a:pPr>
            <a:r>
              <a:rPr b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НЕ СМОЛКАЮЩИЙ 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(с самого утра) — страдательное причастие настоящего времени пишется с </a:t>
            </a:r>
            <a:r>
              <a:rPr b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НЕ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раздельно, так как имеет зависимые слова.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SchoolBookC"/>
              <a:buAutoNum type="arabicParenR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2"/>
            </a:pPr>
            <a:r>
              <a:rPr b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НАДЕЯЛСЯ 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перед суффиксом </a:t>
            </a:r>
            <a:r>
              <a:rPr b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-Л-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формы прошедшего времени глагола пишется буква </a:t>
            </a:r>
            <a:r>
              <a:rPr b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Я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, так как это глагол </a:t>
            </a:r>
            <a:r>
              <a:rPr b="0" lang="en-US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I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спряжения.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2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3"/>
            </a:pPr>
            <a:r>
              <a:rPr b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ЕСТЕСТВЕННЫЙ 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в имени прилагательном, образованном от имени существительного с основой на </a:t>
            </a:r>
            <a:r>
              <a:rPr b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-Н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при помощи суффикса </a:t>
            </a:r>
            <a:r>
              <a:rPr b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-Н-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, пишется две буквы </a:t>
            </a:r>
            <a:r>
              <a:rPr b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3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4"/>
            </a:pPr>
            <a:r>
              <a:rPr b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МАЛО-ПОМАЛУ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— дефисное написание сложного прилагательного определяется его образованием путём повторения однокоренных слов.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4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spcAft>
                <a:spcPts val="598"/>
              </a:spcAft>
              <a:buClr>
                <a:srgbClr val="000000"/>
              </a:buClr>
              <a:buFont typeface="SchoolBookC"/>
              <a:buAutoNum type="arabicParenR" startAt="5"/>
            </a:pPr>
            <a:r>
              <a:rPr b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ПРЕЛОМИТЬ 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написание приставки определяется её значением, близким к значению приставки </a:t>
            </a:r>
            <a:r>
              <a:rPr b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ПЕРЕ-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Char char="•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roup 1"/>
          <p:cNvGrpSpPr/>
          <p:nvPr/>
        </p:nvGrpSpPr>
        <p:grpSpPr>
          <a:xfrm>
            <a:off x="3529080" y="5827680"/>
            <a:ext cx="1592280" cy="1066680"/>
            <a:chOff x="3529080" y="5827680"/>
            <a:chExt cx="1592280" cy="1066680"/>
          </a:xfrm>
        </p:grpSpPr>
        <p:pic>
          <p:nvPicPr>
            <p:cNvPr id="296" name="Скругленный прямоугольник 4" descr=""/>
            <p:cNvPicPr/>
            <p:nvPr/>
          </p:nvPicPr>
          <p:blipFill>
            <a:blip r:embed="rId1"/>
            <a:stretch/>
          </p:blipFill>
          <p:spPr>
            <a:xfrm>
              <a:off x="3529080" y="5827680"/>
              <a:ext cx="159228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97" name="CustomShape 2"/>
            <p:cNvSpPr/>
            <p:nvPr/>
          </p:nvSpPr>
          <p:spPr>
            <a:xfrm>
              <a:off x="3656160" y="5921280"/>
              <a:ext cx="13395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98" name="Group 3"/>
          <p:cNvGrpSpPr/>
          <p:nvPr/>
        </p:nvGrpSpPr>
        <p:grpSpPr>
          <a:xfrm>
            <a:off x="1779480" y="5827680"/>
            <a:ext cx="1592280" cy="1066680"/>
            <a:chOff x="1779480" y="5827680"/>
            <a:chExt cx="1592280" cy="1066680"/>
          </a:xfrm>
        </p:grpSpPr>
        <p:pic>
          <p:nvPicPr>
            <p:cNvPr id="299" name="Скругленный прямоугольник 5" descr=""/>
            <p:cNvPicPr/>
            <p:nvPr/>
          </p:nvPicPr>
          <p:blipFill>
            <a:blip r:embed="rId2"/>
            <a:stretch/>
          </p:blipFill>
          <p:spPr>
            <a:xfrm>
              <a:off x="1779480" y="5827680"/>
              <a:ext cx="159228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00" name="CustomShape 4"/>
            <p:cNvSpPr/>
            <p:nvPr/>
          </p:nvSpPr>
          <p:spPr>
            <a:xfrm>
              <a:off x="1905120" y="5921280"/>
              <a:ext cx="13395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45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01" name="Group 5"/>
          <p:cNvGrpSpPr/>
          <p:nvPr/>
        </p:nvGrpSpPr>
        <p:grpSpPr>
          <a:xfrm>
            <a:off x="7265880" y="5797440"/>
            <a:ext cx="1586160" cy="1067040"/>
            <a:chOff x="7265880" y="5797440"/>
            <a:chExt cx="1586160" cy="1067040"/>
          </a:xfrm>
        </p:grpSpPr>
        <p:pic>
          <p:nvPicPr>
            <p:cNvPr id="302" name="Скругленный прямоугольник 6" descr=""/>
            <p:cNvPicPr/>
            <p:nvPr/>
          </p:nvPicPr>
          <p:blipFill>
            <a:blip r:embed="rId3"/>
            <a:stretch/>
          </p:blipFill>
          <p:spPr>
            <a:xfrm>
              <a:off x="7265880" y="5797440"/>
              <a:ext cx="158616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03" name="CustomShape 6"/>
            <p:cNvSpPr/>
            <p:nvPr/>
          </p:nvSpPr>
          <p:spPr>
            <a:xfrm>
              <a:off x="7388280" y="5889600"/>
              <a:ext cx="13381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04" name="Group 7"/>
          <p:cNvGrpSpPr/>
          <p:nvPr/>
        </p:nvGrpSpPr>
        <p:grpSpPr>
          <a:xfrm>
            <a:off x="195120" y="5797440"/>
            <a:ext cx="1584360" cy="1067040"/>
            <a:chOff x="195120" y="5797440"/>
            <a:chExt cx="1584360" cy="1067040"/>
          </a:xfrm>
        </p:grpSpPr>
        <p:pic>
          <p:nvPicPr>
            <p:cNvPr id="305" name="Скругленный прямоугольник 7" descr=""/>
            <p:cNvPicPr/>
            <p:nvPr/>
          </p:nvPicPr>
          <p:blipFill>
            <a:blip r:embed="rId4"/>
            <a:stretch/>
          </p:blipFill>
          <p:spPr>
            <a:xfrm>
              <a:off x="195120" y="5797440"/>
              <a:ext cx="158436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06" name="CustomShape 8"/>
            <p:cNvSpPr/>
            <p:nvPr/>
          </p:nvSpPr>
          <p:spPr>
            <a:xfrm>
              <a:off x="316080" y="5889600"/>
              <a:ext cx="13395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23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07" name="Group 9"/>
          <p:cNvGrpSpPr/>
          <p:nvPr/>
        </p:nvGrpSpPr>
        <p:grpSpPr>
          <a:xfrm>
            <a:off x="5383080" y="5815080"/>
            <a:ext cx="1584360" cy="1066680"/>
            <a:chOff x="5383080" y="5815080"/>
            <a:chExt cx="1584360" cy="1066680"/>
          </a:xfrm>
        </p:grpSpPr>
        <p:pic>
          <p:nvPicPr>
            <p:cNvPr id="308" name="Скругленный прямоугольник 10" descr=""/>
            <p:cNvPicPr/>
            <p:nvPr/>
          </p:nvPicPr>
          <p:blipFill>
            <a:blip r:embed="rId5"/>
            <a:stretch/>
          </p:blipFill>
          <p:spPr>
            <a:xfrm>
              <a:off x="5383080" y="5815080"/>
              <a:ext cx="158436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09" name="CustomShape 10"/>
            <p:cNvSpPr/>
            <p:nvPr/>
          </p:nvSpPr>
          <p:spPr>
            <a:xfrm>
              <a:off x="5504040" y="5908680"/>
              <a:ext cx="13395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34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pic>
        <p:nvPicPr>
          <p:cNvPr id="310" name="Picture 2" descr="\\V26\EGE2020_oblozhki\EGE\Rus\rus_zadachnik_2020_v1-01.tif"/>
          <p:cNvPicPr/>
          <p:nvPr/>
        </p:nvPicPr>
        <p:blipFill>
          <a:blip r:embed="rId6"/>
          <a:stretch/>
        </p:blipFill>
        <p:spPr>
          <a:xfrm>
            <a:off x="100080" y="106200"/>
            <a:ext cx="1082520" cy="1449720"/>
          </a:xfrm>
          <a:prstGeom prst="rect">
            <a:avLst/>
          </a:prstGeom>
          <a:ln w="9360">
            <a:solidFill>
              <a:srgbClr val="00b0f0"/>
            </a:solidFill>
            <a:miter/>
          </a:ln>
        </p:spPr>
      </p:pic>
      <p:grpSp>
        <p:nvGrpSpPr>
          <p:cNvPr id="311" name="Group 11"/>
          <p:cNvGrpSpPr/>
          <p:nvPr/>
        </p:nvGrpSpPr>
        <p:grpSpPr>
          <a:xfrm>
            <a:off x="1395360" y="360360"/>
            <a:ext cx="7419960" cy="1187280"/>
            <a:chOff x="1395360" y="360360"/>
            <a:chExt cx="7419960" cy="1187280"/>
          </a:xfrm>
        </p:grpSpPr>
        <p:pic>
          <p:nvPicPr>
            <p:cNvPr id="312" name="Скругленный прямоугольник 9" descr=""/>
            <p:cNvPicPr/>
            <p:nvPr/>
          </p:nvPicPr>
          <p:blipFill>
            <a:blip r:embed="rId7"/>
            <a:stretch/>
          </p:blipFill>
          <p:spPr>
            <a:xfrm>
              <a:off x="1395360" y="360360"/>
              <a:ext cx="7419960" cy="1187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13" name="CustomShape 12"/>
            <p:cNvSpPr/>
            <p:nvPr/>
          </p:nvSpPr>
          <p:spPr>
            <a:xfrm>
              <a:off x="1521000" y="450720"/>
              <a:ext cx="716904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4e2929"/>
                  </a:solidFill>
                  <a:latin typeface="Arial"/>
                </a:rPr>
                <a:t>10</a:t>
              </a:r>
              <a:r>
                <a:rPr b="1" lang="ru-RU" sz="1800" spc="-1" strike="noStrike">
                  <a:solidFill>
                    <a:srgbClr val="000000"/>
                  </a:solidFill>
                  <a:latin typeface="Arial"/>
                </a:rPr>
                <a:t>. Укажите варианты ответов, в которых дано верное объяснение написания выделенного слова. Запишите номера этих ответов.</a:t>
              </a: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314" name="CustomShape 13"/>
          <p:cNvSpPr/>
          <p:nvPr/>
        </p:nvSpPr>
        <p:spPr>
          <a:xfrm>
            <a:off x="100080" y="1700280"/>
            <a:ext cx="8864640" cy="463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701640" indent="-343080" algn="just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SchoolBookC"/>
              <a:buAutoNum type="arabicParenR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ДАЧА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в форме родительного падежа множественного числа этого имени существительного после шипящего не пишется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Ь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SchoolBookC"/>
              <a:buAutoNum type="arabicParenR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2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ПРИБАВЛЯТЬ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написание приставки определяется её значением — </a:t>
            </a:r>
            <a:r>
              <a:rPr b="0" i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неполнота действия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2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3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НЕВИДИМЫЙ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в суффиксе страдательного причастия прошедшего времени, образованного от глагола </a:t>
            </a:r>
            <a:r>
              <a:rPr b="0" lang="en-US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I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спряжения, пишется буква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И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4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НЕ СМУТИВШИСЬ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НЕ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с деепричастием пишется раздельно.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4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spcAft>
                <a:spcPts val="598"/>
              </a:spcAft>
              <a:buClr>
                <a:srgbClr val="000000"/>
              </a:buClr>
              <a:buFont typeface="SchoolBookC"/>
              <a:buAutoNum type="arabicParenR" startAt="5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НЕРАСПЕЧАТАННОЕ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(письмо)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имя прилагательное пишется с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НЕ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слитно, так как нет противопоставления с союзом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А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и слов, усиливающих отрицание.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roup 1"/>
          <p:cNvGrpSpPr/>
          <p:nvPr/>
        </p:nvGrpSpPr>
        <p:grpSpPr>
          <a:xfrm>
            <a:off x="3529080" y="5827680"/>
            <a:ext cx="1592280" cy="1066680"/>
            <a:chOff x="3529080" y="5827680"/>
            <a:chExt cx="1592280" cy="1066680"/>
          </a:xfrm>
        </p:grpSpPr>
        <p:pic>
          <p:nvPicPr>
            <p:cNvPr id="316" name="Скругленный прямоугольник 4" descr=""/>
            <p:cNvPicPr/>
            <p:nvPr/>
          </p:nvPicPr>
          <p:blipFill>
            <a:blip r:embed="rId1"/>
            <a:stretch/>
          </p:blipFill>
          <p:spPr>
            <a:xfrm>
              <a:off x="3529080" y="5827680"/>
              <a:ext cx="159228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17" name="CustomShape 2"/>
            <p:cNvSpPr/>
            <p:nvPr/>
          </p:nvSpPr>
          <p:spPr>
            <a:xfrm>
              <a:off x="3656160" y="5921280"/>
              <a:ext cx="13395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45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18" name="Group 3"/>
          <p:cNvGrpSpPr/>
          <p:nvPr/>
        </p:nvGrpSpPr>
        <p:grpSpPr>
          <a:xfrm>
            <a:off x="1908000" y="5827680"/>
            <a:ext cx="1584360" cy="1066680"/>
            <a:chOff x="1908000" y="5827680"/>
            <a:chExt cx="1584360" cy="1066680"/>
          </a:xfrm>
        </p:grpSpPr>
        <p:pic>
          <p:nvPicPr>
            <p:cNvPr id="319" name="Скругленный прямоугольник 5" descr=""/>
            <p:cNvPicPr/>
            <p:nvPr/>
          </p:nvPicPr>
          <p:blipFill>
            <a:blip r:embed="rId2"/>
            <a:stretch/>
          </p:blipFill>
          <p:spPr>
            <a:xfrm>
              <a:off x="1908000" y="5827680"/>
              <a:ext cx="158436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20" name="CustomShape 4"/>
            <p:cNvSpPr/>
            <p:nvPr/>
          </p:nvSpPr>
          <p:spPr>
            <a:xfrm>
              <a:off x="2031840" y="592128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34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21" name="Group 5"/>
          <p:cNvGrpSpPr/>
          <p:nvPr/>
        </p:nvGrpSpPr>
        <p:grpSpPr>
          <a:xfrm>
            <a:off x="237960" y="5827680"/>
            <a:ext cx="1584360" cy="1066680"/>
            <a:chOff x="237960" y="5827680"/>
            <a:chExt cx="1584360" cy="1066680"/>
          </a:xfrm>
        </p:grpSpPr>
        <p:pic>
          <p:nvPicPr>
            <p:cNvPr id="322" name="Скругленный прямоугольник 6" descr=""/>
            <p:cNvPicPr/>
            <p:nvPr/>
          </p:nvPicPr>
          <p:blipFill>
            <a:blip r:embed="rId3"/>
            <a:stretch/>
          </p:blipFill>
          <p:spPr>
            <a:xfrm>
              <a:off x="237960" y="5827680"/>
              <a:ext cx="158436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23" name="CustomShape 6"/>
            <p:cNvSpPr/>
            <p:nvPr/>
          </p:nvSpPr>
          <p:spPr>
            <a:xfrm>
              <a:off x="361800" y="5921280"/>
              <a:ext cx="133848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25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24" name="Group 7"/>
          <p:cNvGrpSpPr/>
          <p:nvPr/>
        </p:nvGrpSpPr>
        <p:grpSpPr>
          <a:xfrm>
            <a:off x="7034040" y="5797440"/>
            <a:ext cx="1592280" cy="1073160"/>
            <a:chOff x="7034040" y="5797440"/>
            <a:chExt cx="1592280" cy="1073160"/>
          </a:xfrm>
        </p:grpSpPr>
        <p:pic>
          <p:nvPicPr>
            <p:cNvPr id="325" name="Скругленный прямоугольник 7" descr=""/>
            <p:cNvPicPr/>
            <p:nvPr/>
          </p:nvPicPr>
          <p:blipFill>
            <a:blip r:embed="rId4"/>
            <a:stretch/>
          </p:blipFill>
          <p:spPr>
            <a:xfrm>
              <a:off x="7034040" y="5797440"/>
              <a:ext cx="1592280" cy="1073160"/>
            </a:xfrm>
            <a:prstGeom prst="rect">
              <a:avLst/>
            </a:prstGeom>
            <a:ln>
              <a:noFill/>
            </a:ln>
          </p:spPr>
        </p:pic>
        <p:sp>
          <p:nvSpPr>
            <p:cNvPr id="326" name="CustomShape 8"/>
            <p:cNvSpPr/>
            <p:nvPr/>
          </p:nvSpPr>
          <p:spPr>
            <a:xfrm>
              <a:off x="7161120" y="5892840"/>
              <a:ext cx="133848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13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27" name="Group 9"/>
          <p:cNvGrpSpPr/>
          <p:nvPr/>
        </p:nvGrpSpPr>
        <p:grpSpPr>
          <a:xfrm>
            <a:off x="5383080" y="5815080"/>
            <a:ext cx="1584360" cy="1066680"/>
            <a:chOff x="5383080" y="5815080"/>
            <a:chExt cx="1584360" cy="1066680"/>
          </a:xfrm>
        </p:grpSpPr>
        <p:pic>
          <p:nvPicPr>
            <p:cNvPr id="328" name="Скругленный прямоугольник 10" descr=""/>
            <p:cNvPicPr/>
            <p:nvPr/>
          </p:nvPicPr>
          <p:blipFill>
            <a:blip r:embed="rId5"/>
            <a:stretch/>
          </p:blipFill>
          <p:spPr>
            <a:xfrm>
              <a:off x="5383080" y="5815080"/>
              <a:ext cx="158436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29" name="CustomShape 10"/>
            <p:cNvSpPr/>
            <p:nvPr/>
          </p:nvSpPr>
          <p:spPr>
            <a:xfrm>
              <a:off x="5504040" y="5908680"/>
              <a:ext cx="13395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12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pic>
        <p:nvPicPr>
          <p:cNvPr id="330" name="Picture 2" descr="\\V26\EGE2020_oblozhki\EGE\Rus\rus_zadachnik_2020_v1-01.tif"/>
          <p:cNvPicPr/>
          <p:nvPr/>
        </p:nvPicPr>
        <p:blipFill>
          <a:blip r:embed="rId6"/>
          <a:stretch/>
        </p:blipFill>
        <p:spPr>
          <a:xfrm>
            <a:off x="241200" y="0"/>
            <a:ext cx="1082880" cy="1320840"/>
          </a:xfrm>
          <a:prstGeom prst="rect">
            <a:avLst/>
          </a:prstGeom>
          <a:ln w="9360">
            <a:solidFill>
              <a:srgbClr val="00b0f0"/>
            </a:solidFill>
            <a:miter/>
          </a:ln>
        </p:spPr>
      </p:pic>
      <p:grpSp>
        <p:nvGrpSpPr>
          <p:cNvPr id="331" name="Group 11"/>
          <p:cNvGrpSpPr/>
          <p:nvPr/>
        </p:nvGrpSpPr>
        <p:grpSpPr>
          <a:xfrm>
            <a:off x="1395360" y="360360"/>
            <a:ext cx="7419960" cy="1187280"/>
            <a:chOff x="1395360" y="360360"/>
            <a:chExt cx="7419960" cy="1187280"/>
          </a:xfrm>
        </p:grpSpPr>
        <p:pic>
          <p:nvPicPr>
            <p:cNvPr id="332" name="Скругленный прямоугольник 9" descr=""/>
            <p:cNvPicPr/>
            <p:nvPr/>
          </p:nvPicPr>
          <p:blipFill>
            <a:blip r:embed="rId7"/>
            <a:stretch/>
          </p:blipFill>
          <p:spPr>
            <a:xfrm>
              <a:off x="1395360" y="360360"/>
              <a:ext cx="7419960" cy="1187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33" name="CustomShape 12"/>
            <p:cNvSpPr/>
            <p:nvPr/>
          </p:nvSpPr>
          <p:spPr>
            <a:xfrm>
              <a:off x="1521000" y="450720"/>
              <a:ext cx="716904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4e2929"/>
                  </a:solidFill>
                  <a:latin typeface="Arial"/>
                </a:rPr>
                <a:t>11</a:t>
              </a:r>
              <a:r>
                <a:rPr b="1" lang="ru-RU" sz="1800" spc="-1" strike="noStrike">
                  <a:solidFill>
                    <a:srgbClr val="000000"/>
                  </a:solidFill>
                  <a:latin typeface="Arial"/>
                </a:rPr>
                <a:t>. Укажите варианты ответов, в которых дано верное объяснение написания выделенного слова. Запишите номера этих ответов.</a:t>
              </a: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334" name="CustomShape 13"/>
          <p:cNvSpPr/>
          <p:nvPr/>
        </p:nvSpPr>
        <p:spPr>
          <a:xfrm>
            <a:off x="-93600" y="1370160"/>
            <a:ext cx="8864640" cy="51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701640" indent="-343080" algn="just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SchoolBookC"/>
              <a:buAutoNum type="arabicParenR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РЕЮЩИЙ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(флаг)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в суффиксе действительного причастия настоящего времени, образованного от глагола </a:t>
            </a:r>
            <a:r>
              <a:rPr b="0" lang="en-US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II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спряжения, пишется буква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Ю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SchoolBookC"/>
              <a:buAutoNum type="arabicParenR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2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ИЗРЕДКА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наречие образовано от основы имени прилагательного приставочно-суффиксальным способом при помощи приставки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ИЗ-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и суффикса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-А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63"/>
              </a:lnSpc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63"/>
              </a:lnSpc>
              <a:buClr>
                <a:srgbClr val="000000"/>
              </a:buClr>
              <a:buFont typeface="SchoolBookC"/>
              <a:buAutoNum type="arabicParenR" startAt="2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63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3)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ВАРЕННЫЙ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(в кастрюле обед)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в суффиксе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-ЕНН-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отглагольного имени прилагательного пишется две буквы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3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4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ПРОТИРАТЬ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написание безударной гласной в корне проверяется подбором однокоренного слова, в котором проверяемая гласная находится в ударном слоге.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4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spcAft>
                <a:spcPts val="598"/>
              </a:spcAft>
              <a:buClr>
                <a:srgbClr val="000000"/>
              </a:buClr>
              <a:buFont typeface="SchoolBookC"/>
              <a:buAutoNum type="arabicParenR" startAt="5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НЕМЕЦКИЙ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в относительном прилагательном, образованном от существительного с основой на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-Ц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, пишется суффикс -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К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Char char="•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roup 1"/>
          <p:cNvGrpSpPr/>
          <p:nvPr/>
        </p:nvGrpSpPr>
        <p:grpSpPr>
          <a:xfrm>
            <a:off x="7143840" y="5840280"/>
            <a:ext cx="1592280" cy="1067040"/>
            <a:chOff x="7143840" y="5840280"/>
            <a:chExt cx="1592280" cy="1067040"/>
          </a:xfrm>
        </p:grpSpPr>
        <p:pic>
          <p:nvPicPr>
            <p:cNvPr id="336" name="Скругленный прямоугольник 4" descr=""/>
            <p:cNvPicPr/>
            <p:nvPr/>
          </p:nvPicPr>
          <p:blipFill>
            <a:blip r:embed="rId1"/>
            <a:stretch/>
          </p:blipFill>
          <p:spPr>
            <a:xfrm>
              <a:off x="7143840" y="5840280"/>
              <a:ext cx="159228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37" name="CustomShape 2"/>
            <p:cNvSpPr/>
            <p:nvPr/>
          </p:nvSpPr>
          <p:spPr>
            <a:xfrm>
              <a:off x="7270920" y="5932440"/>
              <a:ext cx="13395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24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38" name="Group 3"/>
          <p:cNvGrpSpPr/>
          <p:nvPr/>
        </p:nvGrpSpPr>
        <p:grpSpPr>
          <a:xfrm>
            <a:off x="1914480" y="5821200"/>
            <a:ext cx="1584360" cy="1067040"/>
            <a:chOff x="1914480" y="5821200"/>
            <a:chExt cx="1584360" cy="1067040"/>
          </a:xfrm>
        </p:grpSpPr>
        <p:pic>
          <p:nvPicPr>
            <p:cNvPr id="339" name="Скругленный прямоугольник 5" descr=""/>
            <p:cNvPicPr/>
            <p:nvPr/>
          </p:nvPicPr>
          <p:blipFill>
            <a:blip r:embed="rId2"/>
            <a:stretch/>
          </p:blipFill>
          <p:spPr>
            <a:xfrm>
              <a:off x="1914480" y="5821200"/>
              <a:ext cx="158436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40" name="CustomShape 4"/>
            <p:cNvSpPr/>
            <p:nvPr/>
          </p:nvSpPr>
          <p:spPr>
            <a:xfrm>
              <a:off x="2035080" y="591516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34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41" name="Group 5"/>
          <p:cNvGrpSpPr/>
          <p:nvPr/>
        </p:nvGrpSpPr>
        <p:grpSpPr>
          <a:xfrm>
            <a:off x="3645000" y="5840280"/>
            <a:ext cx="1592280" cy="1067040"/>
            <a:chOff x="3645000" y="5840280"/>
            <a:chExt cx="1592280" cy="1067040"/>
          </a:xfrm>
        </p:grpSpPr>
        <p:pic>
          <p:nvPicPr>
            <p:cNvPr id="342" name="Скругленный прямоугольник 6" descr=""/>
            <p:cNvPicPr/>
            <p:nvPr/>
          </p:nvPicPr>
          <p:blipFill>
            <a:blip r:embed="rId3"/>
            <a:stretch/>
          </p:blipFill>
          <p:spPr>
            <a:xfrm>
              <a:off x="3645000" y="5840280"/>
              <a:ext cx="159228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43" name="CustomShape 6"/>
            <p:cNvSpPr/>
            <p:nvPr/>
          </p:nvSpPr>
          <p:spPr>
            <a:xfrm>
              <a:off x="3770280" y="593244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13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44" name="Group 7"/>
          <p:cNvGrpSpPr/>
          <p:nvPr/>
        </p:nvGrpSpPr>
        <p:grpSpPr>
          <a:xfrm>
            <a:off x="195120" y="5797440"/>
            <a:ext cx="1584360" cy="1067040"/>
            <a:chOff x="195120" y="5797440"/>
            <a:chExt cx="1584360" cy="1067040"/>
          </a:xfrm>
        </p:grpSpPr>
        <p:pic>
          <p:nvPicPr>
            <p:cNvPr id="345" name="Скругленный прямоугольник 7" descr=""/>
            <p:cNvPicPr/>
            <p:nvPr/>
          </p:nvPicPr>
          <p:blipFill>
            <a:blip r:embed="rId4"/>
            <a:stretch/>
          </p:blipFill>
          <p:spPr>
            <a:xfrm>
              <a:off x="195120" y="5797440"/>
              <a:ext cx="158436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46" name="CustomShape 8"/>
            <p:cNvSpPr/>
            <p:nvPr/>
          </p:nvSpPr>
          <p:spPr>
            <a:xfrm>
              <a:off x="316080" y="5889600"/>
              <a:ext cx="13395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12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47" name="Group 9"/>
          <p:cNvGrpSpPr/>
          <p:nvPr/>
        </p:nvGrpSpPr>
        <p:grpSpPr>
          <a:xfrm>
            <a:off x="5383080" y="5815080"/>
            <a:ext cx="1584360" cy="1066680"/>
            <a:chOff x="5383080" y="5815080"/>
            <a:chExt cx="1584360" cy="1066680"/>
          </a:xfrm>
        </p:grpSpPr>
        <p:pic>
          <p:nvPicPr>
            <p:cNvPr id="348" name="Скругленный прямоугольник 10" descr=""/>
            <p:cNvPicPr/>
            <p:nvPr/>
          </p:nvPicPr>
          <p:blipFill>
            <a:blip r:embed="rId5"/>
            <a:stretch/>
          </p:blipFill>
          <p:spPr>
            <a:xfrm>
              <a:off x="5383080" y="5815080"/>
              <a:ext cx="158436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49" name="CustomShape 10"/>
            <p:cNvSpPr/>
            <p:nvPr/>
          </p:nvSpPr>
          <p:spPr>
            <a:xfrm>
              <a:off x="5504040" y="5908680"/>
              <a:ext cx="13395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45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pic>
        <p:nvPicPr>
          <p:cNvPr id="350" name="Picture 2" descr="\\V26\EGE2020_oblozhki\EGE\Rus\rus_zadachnik_2020_v1-01.tif"/>
          <p:cNvPicPr/>
          <p:nvPr/>
        </p:nvPicPr>
        <p:blipFill>
          <a:blip r:embed="rId6"/>
          <a:stretch/>
        </p:blipFill>
        <p:spPr>
          <a:xfrm>
            <a:off x="108000" y="38160"/>
            <a:ext cx="934920" cy="1214280"/>
          </a:xfrm>
          <a:prstGeom prst="rect">
            <a:avLst/>
          </a:prstGeom>
          <a:ln w="9360">
            <a:solidFill>
              <a:srgbClr val="00b0f0"/>
            </a:solidFill>
            <a:miter/>
          </a:ln>
        </p:spPr>
      </p:pic>
      <p:grpSp>
        <p:nvGrpSpPr>
          <p:cNvPr id="351" name="Group 11"/>
          <p:cNvGrpSpPr/>
          <p:nvPr/>
        </p:nvGrpSpPr>
        <p:grpSpPr>
          <a:xfrm>
            <a:off x="1395360" y="360360"/>
            <a:ext cx="7419960" cy="1187280"/>
            <a:chOff x="1395360" y="360360"/>
            <a:chExt cx="7419960" cy="1187280"/>
          </a:xfrm>
        </p:grpSpPr>
        <p:pic>
          <p:nvPicPr>
            <p:cNvPr id="352" name="Скругленный прямоугольник 9" descr=""/>
            <p:cNvPicPr/>
            <p:nvPr/>
          </p:nvPicPr>
          <p:blipFill>
            <a:blip r:embed="rId7"/>
            <a:stretch/>
          </p:blipFill>
          <p:spPr>
            <a:xfrm>
              <a:off x="1395360" y="360360"/>
              <a:ext cx="7419960" cy="1187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53" name="CustomShape 12"/>
            <p:cNvSpPr/>
            <p:nvPr/>
          </p:nvSpPr>
          <p:spPr>
            <a:xfrm>
              <a:off x="1521000" y="450720"/>
              <a:ext cx="716904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4e2929"/>
                  </a:solidFill>
                  <a:latin typeface="Arial"/>
                </a:rPr>
                <a:t>12</a:t>
              </a:r>
              <a:r>
                <a:rPr b="1" lang="ru-RU" sz="1800" spc="-1" strike="noStrike">
                  <a:solidFill>
                    <a:srgbClr val="000000"/>
                  </a:solidFill>
                  <a:latin typeface="Arial"/>
                </a:rPr>
                <a:t>. Укажите варианты ответов, в которых дано верное объяснение написания выделенного слова. Запишите номера этих ответов.</a:t>
              </a: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354" name="CustomShape 13"/>
          <p:cNvSpPr/>
          <p:nvPr/>
        </p:nvSpPr>
        <p:spPr>
          <a:xfrm>
            <a:off x="-106200" y="1389240"/>
            <a:ext cx="9142200" cy="518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701640" indent="-343080" algn="just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SchoolBookC"/>
              <a:buAutoNum type="arabicParenR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НЕГЛУБОКАЯ, (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но широкая река)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имя прилагательное, пишется с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НЕ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слитно, так как можно заменить синонимом «мелкая», противопоставления с союзом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А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нет.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SchoolBookC"/>
              <a:buAutoNum type="arabicParenR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2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ОЗАДАЧЕННЫЙ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в действительном причастии прошедшего времени пишется суффикс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-ЕНН-.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2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3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ПО-ВОЛЧЬИ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наречие образовано от основы имени прилагательного приставочно-суффиксальным способом с помощью приставки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ПО-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и суффикса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-И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, поэтому пишется через дефис.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4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КТО-ЛИБО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имя существительное с частицей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-ЛИБО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пишется через дефис.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4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spcAft>
                <a:spcPts val="598"/>
              </a:spcAft>
              <a:buClr>
                <a:srgbClr val="000000"/>
              </a:buClr>
              <a:buFont typeface="SchoolBookC"/>
              <a:buAutoNum type="arabicParenR" startAt="5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ТКАНАЯ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(скатерть) — в суффиксе краткого причастия пишется одна буква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Char char="•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roup 1"/>
          <p:cNvGrpSpPr/>
          <p:nvPr/>
        </p:nvGrpSpPr>
        <p:grpSpPr>
          <a:xfrm>
            <a:off x="3529080" y="5827680"/>
            <a:ext cx="1592280" cy="1066680"/>
            <a:chOff x="3529080" y="5827680"/>
            <a:chExt cx="1592280" cy="1066680"/>
          </a:xfrm>
        </p:grpSpPr>
        <p:pic>
          <p:nvPicPr>
            <p:cNvPr id="356" name="Скругленный прямоугольник 4" descr=""/>
            <p:cNvPicPr/>
            <p:nvPr/>
          </p:nvPicPr>
          <p:blipFill>
            <a:blip r:embed="rId1"/>
            <a:stretch/>
          </p:blipFill>
          <p:spPr>
            <a:xfrm>
              <a:off x="3529080" y="5827680"/>
              <a:ext cx="159228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57" name="CustomShape 2"/>
            <p:cNvSpPr/>
            <p:nvPr/>
          </p:nvSpPr>
          <p:spPr>
            <a:xfrm>
              <a:off x="3656160" y="5921280"/>
              <a:ext cx="13395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35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58" name="Group 3"/>
          <p:cNvGrpSpPr/>
          <p:nvPr/>
        </p:nvGrpSpPr>
        <p:grpSpPr>
          <a:xfrm>
            <a:off x="7113600" y="5797440"/>
            <a:ext cx="1592280" cy="1067040"/>
            <a:chOff x="7113600" y="5797440"/>
            <a:chExt cx="1592280" cy="1067040"/>
          </a:xfrm>
        </p:grpSpPr>
        <p:pic>
          <p:nvPicPr>
            <p:cNvPr id="359" name="Скругленный прямоугольник 5" descr=""/>
            <p:cNvPicPr/>
            <p:nvPr/>
          </p:nvPicPr>
          <p:blipFill>
            <a:blip r:embed="rId2"/>
            <a:stretch/>
          </p:blipFill>
          <p:spPr>
            <a:xfrm>
              <a:off x="7113600" y="5797440"/>
              <a:ext cx="159228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60" name="CustomShape 4"/>
            <p:cNvSpPr/>
            <p:nvPr/>
          </p:nvSpPr>
          <p:spPr>
            <a:xfrm>
              <a:off x="7240680" y="588960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61" name="Group 5"/>
          <p:cNvGrpSpPr/>
          <p:nvPr/>
        </p:nvGrpSpPr>
        <p:grpSpPr>
          <a:xfrm>
            <a:off x="1895400" y="5827680"/>
            <a:ext cx="1586160" cy="1066680"/>
            <a:chOff x="1895400" y="5827680"/>
            <a:chExt cx="1586160" cy="1066680"/>
          </a:xfrm>
        </p:grpSpPr>
        <p:pic>
          <p:nvPicPr>
            <p:cNvPr id="362" name="Скругленный прямоугольник 6" descr=""/>
            <p:cNvPicPr/>
            <p:nvPr/>
          </p:nvPicPr>
          <p:blipFill>
            <a:blip r:embed="rId3"/>
            <a:stretch/>
          </p:blipFill>
          <p:spPr>
            <a:xfrm>
              <a:off x="1895400" y="5827680"/>
              <a:ext cx="158616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63" name="CustomShape 6"/>
            <p:cNvSpPr/>
            <p:nvPr/>
          </p:nvSpPr>
          <p:spPr>
            <a:xfrm>
              <a:off x="2017800" y="592128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12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64" name="Group 7"/>
          <p:cNvGrpSpPr/>
          <p:nvPr/>
        </p:nvGrpSpPr>
        <p:grpSpPr>
          <a:xfrm>
            <a:off x="195120" y="5797440"/>
            <a:ext cx="1584360" cy="1067040"/>
            <a:chOff x="195120" y="5797440"/>
            <a:chExt cx="1584360" cy="1067040"/>
          </a:xfrm>
        </p:grpSpPr>
        <p:pic>
          <p:nvPicPr>
            <p:cNvPr id="365" name="Скругленный прямоугольник 7" descr=""/>
            <p:cNvPicPr/>
            <p:nvPr/>
          </p:nvPicPr>
          <p:blipFill>
            <a:blip r:embed="rId4"/>
            <a:stretch/>
          </p:blipFill>
          <p:spPr>
            <a:xfrm>
              <a:off x="195120" y="5797440"/>
              <a:ext cx="158436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66" name="CustomShape 8"/>
            <p:cNvSpPr/>
            <p:nvPr/>
          </p:nvSpPr>
          <p:spPr>
            <a:xfrm>
              <a:off x="316080" y="5889600"/>
              <a:ext cx="13395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45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67" name="Group 9"/>
          <p:cNvGrpSpPr/>
          <p:nvPr/>
        </p:nvGrpSpPr>
        <p:grpSpPr>
          <a:xfrm>
            <a:off x="5383080" y="5815080"/>
            <a:ext cx="1584360" cy="1066680"/>
            <a:chOff x="5383080" y="5815080"/>
            <a:chExt cx="1584360" cy="1066680"/>
          </a:xfrm>
        </p:grpSpPr>
        <p:pic>
          <p:nvPicPr>
            <p:cNvPr id="368" name="Скругленный прямоугольник 10" descr=""/>
            <p:cNvPicPr/>
            <p:nvPr/>
          </p:nvPicPr>
          <p:blipFill>
            <a:blip r:embed="rId5"/>
            <a:stretch/>
          </p:blipFill>
          <p:spPr>
            <a:xfrm>
              <a:off x="5383080" y="5815080"/>
              <a:ext cx="158436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69" name="CustomShape 10"/>
            <p:cNvSpPr/>
            <p:nvPr/>
          </p:nvSpPr>
          <p:spPr>
            <a:xfrm>
              <a:off x="5504040" y="5908680"/>
              <a:ext cx="13395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34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pic>
        <p:nvPicPr>
          <p:cNvPr id="370" name="Picture 2" descr="\\V26\EGE2020_oblozhki\EGE\Rus\rus_zadachnik_2020_v1-01.tif"/>
          <p:cNvPicPr/>
          <p:nvPr/>
        </p:nvPicPr>
        <p:blipFill>
          <a:blip r:embed="rId6"/>
          <a:stretch/>
        </p:blipFill>
        <p:spPr>
          <a:xfrm>
            <a:off x="100080" y="106200"/>
            <a:ext cx="1082520" cy="1449720"/>
          </a:xfrm>
          <a:prstGeom prst="rect">
            <a:avLst/>
          </a:prstGeom>
          <a:ln w="9360">
            <a:solidFill>
              <a:srgbClr val="00b0f0"/>
            </a:solidFill>
            <a:miter/>
          </a:ln>
        </p:spPr>
      </p:pic>
      <p:grpSp>
        <p:nvGrpSpPr>
          <p:cNvPr id="371" name="Group 11"/>
          <p:cNvGrpSpPr/>
          <p:nvPr/>
        </p:nvGrpSpPr>
        <p:grpSpPr>
          <a:xfrm>
            <a:off x="1395360" y="360360"/>
            <a:ext cx="7419960" cy="1187280"/>
            <a:chOff x="1395360" y="360360"/>
            <a:chExt cx="7419960" cy="1187280"/>
          </a:xfrm>
        </p:grpSpPr>
        <p:pic>
          <p:nvPicPr>
            <p:cNvPr id="372" name="Скругленный прямоугольник 9" descr=""/>
            <p:cNvPicPr/>
            <p:nvPr/>
          </p:nvPicPr>
          <p:blipFill>
            <a:blip r:embed="rId7"/>
            <a:stretch/>
          </p:blipFill>
          <p:spPr>
            <a:xfrm>
              <a:off x="1395360" y="360360"/>
              <a:ext cx="7419960" cy="1187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73" name="CustomShape 12"/>
            <p:cNvSpPr/>
            <p:nvPr/>
          </p:nvSpPr>
          <p:spPr>
            <a:xfrm>
              <a:off x="1521000" y="450720"/>
              <a:ext cx="716904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4e2929"/>
                  </a:solidFill>
                  <a:latin typeface="Arial"/>
                </a:rPr>
                <a:t>13</a:t>
              </a:r>
              <a:r>
                <a:rPr b="1" lang="ru-RU" sz="1800" spc="-1" strike="noStrike">
                  <a:solidFill>
                    <a:srgbClr val="000000"/>
                  </a:solidFill>
                  <a:latin typeface="Arial"/>
                </a:rPr>
                <a:t>. Укажите варианты ответов, в которых дано верное объяснение написания выделенного слова. Запишите номера этих ответов.</a:t>
              </a: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374" name="CustomShape 13"/>
          <p:cNvSpPr/>
          <p:nvPr/>
        </p:nvSpPr>
        <p:spPr>
          <a:xfrm>
            <a:off x="100080" y="1700280"/>
            <a:ext cx="8864640" cy="443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701640" indent="-343080" algn="just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SchoolBookC"/>
              <a:buAutoNum type="arabicParenR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КОНСПЕКТИРОВАТЬ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написание безударной гласной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Е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в корне проверяется подбором однокоренного слова, в котором проверяемая гласная находится в ударном слоге.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SchoolBookC"/>
              <a:buAutoNum type="arabicParenR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2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НИЗКИЙ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— в качественном имени прилагательном, имеющем краткую форму, пишется суффикс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-К-.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2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3"/>
            </a:pP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(никому)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НЕ ИЗВЕСТНЫЙ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— имя прилагательное с НЕ пишется раздельно, так как имеет зависимое слово.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3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spcBef>
                <a:spcPts val="598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4)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СИНИЦЫН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в окончании имени прилагательного после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Ц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пишется буква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Ы.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4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spcAft>
                <a:spcPts val="598"/>
              </a:spcAft>
              <a:buClr>
                <a:srgbClr val="000000"/>
              </a:buClr>
              <a:buFont typeface="SchoolBookC"/>
              <a:buAutoNum type="arabicParenR" startAt="5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НЕ УСЛЫШАВ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НЕ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с глаголом пишется раздельно.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roup 1"/>
          <p:cNvGrpSpPr/>
          <p:nvPr/>
        </p:nvGrpSpPr>
        <p:grpSpPr>
          <a:xfrm>
            <a:off x="231840" y="5827680"/>
            <a:ext cx="1590480" cy="1066680"/>
            <a:chOff x="231840" y="5827680"/>
            <a:chExt cx="1590480" cy="1066680"/>
          </a:xfrm>
        </p:grpSpPr>
        <p:pic>
          <p:nvPicPr>
            <p:cNvPr id="376" name="Скругленный прямоугольник 4" descr=""/>
            <p:cNvPicPr/>
            <p:nvPr/>
          </p:nvPicPr>
          <p:blipFill>
            <a:blip r:embed="rId1"/>
            <a:stretch/>
          </p:blipFill>
          <p:spPr>
            <a:xfrm>
              <a:off x="231840" y="5827680"/>
              <a:ext cx="159048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77" name="CustomShape 2"/>
            <p:cNvSpPr/>
            <p:nvPr/>
          </p:nvSpPr>
          <p:spPr>
            <a:xfrm>
              <a:off x="357120" y="592128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12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78" name="Group 3"/>
          <p:cNvGrpSpPr/>
          <p:nvPr/>
        </p:nvGrpSpPr>
        <p:grpSpPr>
          <a:xfrm>
            <a:off x="2004840" y="5821200"/>
            <a:ext cx="1592280" cy="1067040"/>
            <a:chOff x="2004840" y="5821200"/>
            <a:chExt cx="1592280" cy="1067040"/>
          </a:xfrm>
        </p:grpSpPr>
        <p:pic>
          <p:nvPicPr>
            <p:cNvPr id="379" name="Скругленный прямоугольник 5" descr=""/>
            <p:cNvPicPr/>
            <p:nvPr/>
          </p:nvPicPr>
          <p:blipFill>
            <a:blip r:embed="rId2"/>
            <a:stretch/>
          </p:blipFill>
          <p:spPr>
            <a:xfrm>
              <a:off x="2004840" y="5821200"/>
              <a:ext cx="159228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80" name="CustomShape 4"/>
            <p:cNvSpPr/>
            <p:nvPr/>
          </p:nvSpPr>
          <p:spPr>
            <a:xfrm>
              <a:off x="2131920" y="591336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34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81" name="Group 5"/>
          <p:cNvGrpSpPr/>
          <p:nvPr/>
        </p:nvGrpSpPr>
        <p:grpSpPr>
          <a:xfrm>
            <a:off x="3645000" y="5810400"/>
            <a:ext cx="1592280" cy="1066680"/>
            <a:chOff x="3645000" y="5810400"/>
            <a:chExt cx="1592280" cy="1066680"/>
          </a:xfrm>
        </p:grpSpPr>
        <p:pic>
          <p:nvPicPr>
            <p:cNvPr id="382" name="Скругленный прямоугольник 6" descr=""/>
            <p:cNvPicPr/>
            <p:nvPr/>
          </p:nvPicPr>
          <p:blipFill>
            <a:blip r:embed="rId3"/>
            <a:stretch/>
          </p:blipFill>
          <p:spPr>
            <a:xfrm>
              <a:off x="3645000" y="5810400"/>
              <a:ext cx="159228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83" name="CustomShape 6"/>
            <p:cNvSpPr/>
            <p:nvPr/>
          </p:nvSpPr>
          <p:spPr>
            <a:xfrm>
              <a:off x="3770280" y="590076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45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84" name="Group 7"/>
          <p:cNvGrpSpPr/>
          <p:nvPr/>
        </p:nvGrpSpPr>
        <p:grpSpPr>
          <a:xfrm>
            <a:off x="5284800" y="5821200"/>
            <a:ext cx="1585800" cy="1067040"/>
            <a:chOff x="5284800" y="5821200"/>
            <a:chExt cx="1585800" cy="1067040"/>
          </a:xfrm>
        </p:grpSpPr>
        <p:pic>
          <p:nvPicPr>
            <p:cNvPr id="385" name="Скругленный прямоугольник 7" descr=""/>
            <p:cNvPicPr/>
            <p:nvPr/>
          </p:nvPicPr>
          <p:blipFill>
            <a:blip r:embed="rId4"/>
            <a:stretch/>
          </p:blipFill>
          <p:spPr>
            <a:xfrm>
              <a:off x="5284800" y="5821200"/>
              <a:ext cx="158580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86" name="CustomShape 8"/>
            <p:cNvSpPr/>
            <p:nvPr/>
          </p:nvSpPr>
          <p:spPr>
            <a:xfrm>
              <a:off x="5408640" y="591336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87" name="Group 9"/>
          <p:cNvGrpSpPr/>
          <p:nvPr/>
        </p:nvGrpSpPr>
        <p:grpSpPr>
          <a:xfrm>
            <a:off x="6924600" y="5827680"/>
            <a:ext cx="1590840" cy="1066680"/>
            <a:chOff x="6924600" y="5827680"/>
            <a:chExt cx="1590840" cy="1066680"/>
          </a:xfrm>
        </p:grpSpPr>
        <p:pic>
          <p:nvPicPr>
            <p:cNvPr id="388" name="Скругленный прямоугольник 10" descr=""/>
            <p:cNvPicPr/>
            <p:nvPr/>
          </p:nvPicPr>
          <p:blipFill>
            <a:blip r:embed="rId5"/>
            <a:stretch/>
          </p:blipFill>
          <p:spPr>
            <a:xfrm>
              <a:off x="6924600" y="5827680"/>
              <a:ext cx="159084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89" name="CustomShape 10"/>
            <p:cNvSpPr/>
            <p:nvPr/>
          </p:nvSpPr>
          <p:spPr>
            <a:xfrm>
              <a:off x="7051680" y="592128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23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pic>
        <p:nvPicPr>
          <p:cNvPr id="390" name="Picture 2" descr="\\V26\EGE2020_oblozhki\EGE\Rus\rus_zadachnik_2020_v1-01.tif"/>
          <p:cNvPicPr/>
          <p:nvPr/>
        </p:nvPicPr>
        <p:blipFill>
          <a:blip r:embed="rId6"/>
          <a:stretch/>
        </p:blipFill>
        <p:spPr>
          <a:xfrm>
            <a:off x="100080" y="106200"/>
            <a:ext cx="1082520" cy="1627200"/>
          </a:xfrm>
          <a:prstGeom prst="rect">
            <a:avLst/>
          </a:prstGeom>
          <a:ln w="9360">
            <a:solidFill>
              <a:srgbClr val="00b0f0"/>
            </a:solidFill>
            <a:miter/>
          </a:ln>
        </p:spPr>
      </p:pic>
      <p:grpSp>
        <p:nvGrpSpPr>
          <p:cNvPr id="391" name="Group 11"/>
          <p:cNvGrpSpPr/>
          <p:nvPr/>
        </p:nvGrpSpPr>
        <p:grpSpPr>
          <a:xfrm>
            <a:off x="1395360" y="360360"/>
            <a:ext cx="7419960" cy="1187280"/>
            <a:chOff x="1395360" y="360360"/>
            <a:chExt cx="7419960" cy="1187280"/>
          </a:xfrm>
        </p:grpSpPr>
        <p:pic>
          <p:nvPicPr>
            <p:cNvPr id="392" name="Скругленный прямоугольник 9" descr=""/>
            <p:cNvPicPr/>
            <p:nvPr/>
          </p:nvPicPr>
          <p:blipFill>
            <a:blip r:embed="rId7"/>
            <a:stretch/>
          </p:blipFill>
          <p:spPr>
            <a:xfrm>
              <a:off x="1395360" y="360360"/>
              <a:ext cx="7419960" cy="1187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93" name="CustomShape 12"/>
            <p:cNvSpPr/>
            <p:nvPr/>
          </p:nvSpPr>
          <p:spPr>
            <a:xfrm>
              <a:off x="1521000" y="450720"/>
              <a:ext cx="716904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4e2929"/>
                  </a:solidFill>
                  <a:latin typeface="Arial"/>
                </a:rPr>
                <a:t>14</a:t>
              </a:r>
              <a:r>
                <a:rPr b="1" lang="ru-RU" sz="1800" spc="-1" strike="noStrike">
                  <a:solidFill>
                    <a:srgbClr val="000000"/>
                  </a:solidFill>
                  <a:latin typeface="Arial"/>
                </a:rPr>
                <a:t>. Укажите варианты ответов, в которых дано верное объяснение написания выделенного слова. Запишите номера этих ответов.</a:t>
              </a: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394" name="CustomShape 13"/>
          <p:cNvSpPr/>
          <p:nvPr/>
        </p:nvSpPr>
        <p:spPr>
          <a:xfrm>
            <a:off x="611280" y="1555920"/>
            <a:ext cx="8353440" cy="64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701640" indent="-343080"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Char char="•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5" name="CustomShape 14"/>
          <p:cNvSpPr/>
          <p:nvPr/>
        </p:nvSpPr>
        <p:spPr>
          <a:xfrm>
            <a:off x="395280" y="1752480"/>
            <a:ext cx="8339040" cy="43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just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SchoolBookC"/>
              <a:buAutoNum type="arabicParenR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НАСТЕЖЬ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— в наречии буква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Ь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указывает на мягкость предшествующего согласного.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SchoolBookC"/>
              <a:buAutoNum type="arabicParenR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2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ДЫШАЩИЙ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— действительное причастие настоящего времени образовано от глагола </a:t>
            </a:r>
            <a:r>
              <a:rPr b="0" lang="en-US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I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спряжения.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2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3"/>
            </a:pP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(всё)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ПУСТЫННО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— в суффиксе наречия на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-О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пишется столько же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, сколько и в слове, от которого оно образовано.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3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  <a:spcAft>
                <a:spcPts val="598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4)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ПРОБИРАТЬСЯ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написание безударной чередующейся гласной в корне слова определяется наличием после корня суффикса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-А-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5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КВАШЕНАЯ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капуста — в отглагольном прилагательном пишется одна буква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roup 1"/>
          <p:cNvGrpSpPr/>
          <p:nvPr/>
        </p:nvGrpSpPr>
        <p:grpSpPr>
          <a:xfrm>
            <a:off x="231840" y="5827680"/>
            <a:ext cx="1590480" cy="1066680"/>
            <a:chOff x="231840" y="5827680"/>
            <a:chExt cx="1590480" cy="1066680"/>
          </a:xfrm>
        </p:grpSpPr>
        <p:pic>
          <p:nvPicPr>
            <p:cNvPr id="397" name="Скругленный прямоугольник 4" descr=""/>
            <p:cNvPicPr/>
            <p:nvPr/>
          </p:nvPicPr>
          <p:blipFill>
            <a:blip r:embed="rId1"/>
            <a:stretch/>
          </p:blipFill>
          <p:spPr>
            <a:xfrm>
              <a:off x="231840" y="5827680"/>
              <a:ext cx="159048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98" name="CustomShape 2"/>
            <p:cNvSpPr/>
            <p:nvPr/>
          </p:nvSpPr>
          <p:spPr>
            <a:xfrm>
              <a:off x="357120" y="592128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12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99" name="Group 3"/>
          <p:cNvGrpSpPr/>
          <p:nvPr/>
        </p:nvGrpSpPr>
        <p:grpSpPr>
          <a:xfrm>
            <a:off x="2004840" y="5821200"/>
            <a:ext cx="1592280" cy="1067040"/>
            <a:chOff x="2004840" y="5821200"/>
            <a:chExt cx="1592280" cy="1067040"/>
          </a:xfrm>
        </p:grpSpPr>
        <p:pic>
          <p:nvPicPr>
            <p:cNvPr id="400" name="Скругленный прямоугольник 5" descr=""/>
            <p:cNvPicPr/>
            <p:nvPr/>
          </p:nvPicPr>
          <p:blipFill>
            <a:blip r:embed="rId2"/>
            <a:stretch/>
          </p:blipFill>
          <p:spPr>
            <a:xfrm>
              <a:off x="2004840" y="5821200"/>
              <a:ext cx="159228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401" name="CustomShape 4"/>
            <p:cNvSpPr/>
            <p:nvPr/>
          </p:nvSpPr>
          <p:spPr>
            <a:xfrm>
              <a:off x="2131920" y="591336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34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402" name="Group 5"/>
          <p:cNvGrpSpPr/>
          <p:nvPr/>
        </p:nvGrpSpPr>
        <p:grpSpPr>
          <a:xfrm>
            <a:off x="3645000" y="5810400"/>
            <a:ext cx="1592280" cy="1066680"/>
            <a:chOff x="3645000" y="5810400"/>
            <a:chExt cx="1592280" cy="1066680"/>
          </a:xfrm>
        </p:grpSpPr>
        <p:pic>
          <p:nvPicPr>
            <p:cNvPr id="403" name="Скругленный прямоугольник 6" descr=""/>
            <p:cNvPicPr/>
            <p:nvPr/>
          </p:nvPicPr>
          <p:blipFill>
            <a:blip r:embed="rId3"/>
            <a:stretch/>
          </p:blipFill>
          <p:spPr>
            <a:xfrm>
              <a:off x="3645000" y="5810400"/>
              <a:ext cx="159228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404" name="CustomShape 6"/>
            <p:cNvSpPr/>
            <p:nvPr/>
          </p:nvSpPr>
          <p:spPr>
            <a:xfrm>
              <a:off x="3770280" y="590076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405" name="Group 7"/>
          <p:cNvGrpSpPr/>
          <p:nvPr/>
        </p:nvGrpSpPr>
        <p:grpSpPr>
          <a:xfrm>
            <a:off x="5284800" y="5821200"/>
            <a:ext cx="1585800" cy="1067040"/>
            <a:chOff x="5284800" y="5821200"/>
            <a:chExt cx="1585800" cy="1067040"/>
          </a:xfrm>
        </p:grpSpPr>
        <p:pic>
          <p:nvPicPr>
            <p:cNvPr id="406" name="Скругленный прямоугольник 7" descr=""/>
            <p:cNvPicPr/>
            <p:nvPr/>
          </p:nvPicPr>
          <p:blipFill>
            <a:blip r:embed="rId4"/>
            <a:stretch/>
          </p:blipFill>
          <p:spPr>
            <a:xfrm>
              <a:off x="5284800" y="5821200"/>
              <a:ext cx="158580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407" name="CustomShape 8"/>
            <p:cNvSpPr/>
            <p:nvPr/>
          </p:nvSpPr>
          <p:spPr>
            <a:xfrm>
              <a:off x="5408640" y="591336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35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408" name="Group 9"/>
          <p:cNvGrpSpPr/>
          <p:nvPr/>
        </p:nvGrpSpPr>
        <p:grpSpPr>
          <a:xfrm>
            <a:off x="6924600" y="5827680"/>
            <a:ext cx="1590840" cy="1066680"/>
            <a:chOff x="6924600" y="5827680"/>
            <a:chExt cx="1590840" cy="1066680"/>
          </a:xfrm>
        </p:grpSpPr>
        <p:pic>
          <p:nvPicPr>
            <p:cNvPr id="409" name="Скругленный прямоугольник 10" descr=""/>
            <p:cNvPicPr/>
            <p:nvPr/>
          </p:nvPicPr>
          <p:blipFill>
            <a:blip r:embed="rId5"/>
            <a:stretch/>
          </p:blipFill>
          <p:spPr>
            <a:xfrm>
              <a:off x="6924600" y="5827680"/>
              <a:ext cx="159084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410" name="CustomShape 10"/>
            <p:cNvSpPr/>
            <p:nvPr/>
          </p:nvSpPr>
          <p:spPr>
            <a:xfrm>
              <a:off x="7051680" y="592128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pic>
        <p:nvPicPr>
          <p:cNvPr id="411" name="Picture 2" descr="\\V26\EGE2020_oblozhki\EGE\Rus\rus_zadachnik_2020_v1-01.tif"/>
          <p:cNvPicPr/>
          <p:nvPr/>
        </p:nvPicPr>
        <p:blipFill>
          <a:blip r:embed="rId6"/>
          <a:stretch/>
        </p:blipFill>
        <p:spPr>
          <a:xfrm>
            <a:off x="100080" y="106200"/>
            <a:ext cx="1082520" cy="1627200"/>
          </a:xfrm>
          <a:prstGeom prst="rect">
            <a:avLst/>
          </a:prstGeom>
          <a:ln w="9360">
            <a:solidFill>
              <a:srgbClr val="00b0f0"/>
            </a:solidFill>
            <a:miter/>
          </a:ln>
        </p:spPr>
      </p:pic>
      <p:grpSp>
        <p:nvGrpSpPr>
          <p:cNvPr id="412" name="Group 11"/>
          <p:cNvGrpSpPr/>
          <p:nvPr/>
        </p:nvGrpSpPr>
        <p:grpSpPr>
          <a:xfrm>
            <a:off x="1395360" y="360360"/>
            <a:ext cx="7419960" cy="1187280"/>
            <a:chOff x="1395360" y="360360"/>
            <a:chExt cx="7419960" cy="1187280"/>
          </a:xfrm>
        </p:grpSpPr>
        <p:pic>
          <p:nvPicPr>
            <p:cNvPr id="413" name="Скругленный прямоугольник 9" descr=""/>
            <p:cNvPicPr/>
            <p:nvPr/>
          </p:nvPicPr>
          <p:blipFill>
            <a:blip r:embed="rId7"/>
            <a:stretch/>
          </p:blipFill>
          <p:spPr>
            <a:xfrm>
              <a:off x="1395360" y="360360"/>
              <a:ext cx="7419960" cy="1187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414" name="CustomShape 12"/>
            <p:cNvSpPr/>
            <p:nvPr/>
          </p:nvSpPr>
          <p:spPr>
            <a:xfrm>
              <a:off x="1521000" y="450720"/>
              <a:ext cx="716904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4e2929"/>
                  </a:solidFill>
                  <a:latin typeface="Arial"/>
                </a:rPr>
                <a:t>15</a:t>
              </a:r>
              <a:r>
                <a:rPr b="1" lang="ru-RU" sz="1800" spc="-1" strike="noStrike">
                  <a:solidFill>
                    <a:srgbClr val="000000"/>
                  </a:solidFill>
                  <a:latin typeface="Arial"/>
                </a:rPr>
                <a:t>. Укажите варианты ответов, в которых дано верное объяснение написания выделенного слова. Запишите номера этих ответов.</a:t>
              </a: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415" name="CustomShape 13"/>
          <p:cNvSpPr/>
          <p:nvPr/>
        </p:nvSpPr>
        <p:spPr>
          <a:xfrm>
            <a:off x="611280" y="1555920"/>
            <a:ext cx="8353440" cy="475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КОСОЙ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(взгляд) — написание безударной гласной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О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в корне проверяется однокоренным словом, в котором проверяемая гласная находится в ударном слоге.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2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БЕРЁЗОНЬКА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— в имени существительном суффикс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-ОНЬК-</a:t>
            </a:r>
            <a:r>
              <a:rPr b="0" lang="ru-RU" sz="1800" spc="-1" strike="noStrike">
                <a:solidFill>
                  <a:srgbClr val="000000"/>
                </a:solidFill>
                <a:latin typeface="Lato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пишется после мягких согласных.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2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3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В ПРОДОЛЖЕНИИ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(романа) — производный предлог с временным значением пишется раздельно.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3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4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ПРОЖОРЛИВЫЙ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— в суффиксе имени существительного после шипящего под ударением пишется буква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О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4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5"/>
            </a:pP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(вещи)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СОБРАНЫ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в кратком страдательном причастии пишется одна буква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Char char="•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roup 1"/>
          <p:cNvGrpSpPr/>
          <p:nvPr/>
        </p:nvGrpSpPr>
        <p:grpSpPr>
          <a:xfrm>
            <a:off x="231840" y="5827680"/>
            <a:ext cx="1590480" cy="1066680"/>
            <a:chOff x="231840" y="5827680"/>
            <a:chExt cx="1590480" cy="1066680"/>
          </a:xfrm>
        </p:grpSpPr>
        <p:pic>
          <p:nvPicPr>
            <p:cNvPr id="417" name="Скругленный прямоугольник 4" descr=""/>
            <p:cNvPicPr/>
            <p:nvPr/>
          </p:nvPicPr>
          <p:blipFill>
            <a:blip r:embed="rId1"/>
            <a:stretch/>
          </p:blipFill>
          <p:spPr>
            <a:xfrm>
              <a:off x="231840" y="5827680"/>
              <a:ext cx="159048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418" name="CustomShape 2"/>
            <p:cNvSpPr/>
            <p:nvPr/>
          </p:nvSpPr>
          <p:spPr>
            <a:xfrm>
              <a:off x="357120" y="592128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12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419" name="Group 3"/>
          <p:cNvGrpSpPr/>
          <p:nvPr/>
        </p:nvGrpSpPr>
        <p:grpSpPr>
          <a:xfrm>
            <a:off x="2004840" y="5821200"/>
            <a:ext cx="1592280" cy="1067040"/>
            <a:chOff x="2004840" y="5821200"/>
            <a:chExt cx="1592280" cy="1067040"/>
          </a:xfrm>
        </p:grpSpPr>
        <p:pic>
          <p:nvPicPr>
            <p:cNvPr id="420" name="Скругленный прямоугольник 5" descr=""/>
            <p:cNvPicPr/>
            <p:nvPr/>
          </p:nvPicPr>
          <p:blipFill>
            <a:blip r:embed="rId2"/>
            <a:stretch/>
          </p:blipFill>
          <p:spPr>
            <a:xfrm>
              <a:off x="2004840" y="5821200"/>
              <a:ext cx="159228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421" name="CustomShape 4"/>
            <p:cNvSpPr/>
            <p:nvPr/>
          </p:nvSpPr>
          <p:spPr>
            <a:xfrm>
              <a:off x="2131920" y="591336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34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422" name="Group 5"/>
          <p:cNvGrpSpPr/>
          <p:nvPr/>
        </p:nvGrpSpPr>
        <p:grpSpPr>
          <a:xfrm>
            <a:off x="3645000" y="5810400"/>
            <a:ext cx="1592280" cy="1066680"/>
            <a:chOff x="3645000" y="5810400"/>
            <a:chExt cx="1592280" cy="1066680"/>
          </a:xfrm>
        </p:grpSpPr>
        <p:pic>
          <p:nvPicPr>
            <p:cNvPr id="423" name="Скругленный прямоугольник 6" descr=""/>
            <p:cNvPicPr/>
            <p:nvPr/>
          </p:nvPicPr>
          <p:blipFill>
            <a:blip r:embed="rId3"/>
            <a:stretch/>
          </p:blipFill>
          <p:spPr>
            <a:xfrm>
              <a:off x="3645000" y="5810400"/>
              <a:ext cx="159228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424" name="CustomShape 6"/>
            <p:cNvSpPr/>
            <p:nvPr/>
          </p:nvSpPr>
          <p:spPr>
            <a:xfrm>
              <a:off x="3770280" y="590076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25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425" name="Group 7"/>
          <p:cNvGrpSpPr/>
          <p:nvPr/>
        </p:nvGrpSpPr>
        <p:grpSpPr>
          <a:xfrm>
            <a:off x="5284800" y="5821200"/>
            <a:ext cx="1585800" cy="1067040"/>
            <a:chOff x="5284800" y="5821200"/>
            <a:chExt cx="1585800" cy="1067040"/>
          </a:xfrm>
        </p:grpSpPr>
        <p:pic>
          <p:nvPicPr>
            <p:cNvPr id="426" name="Скругленный прямоугольник 7" descr=""/>
            <p:cNvPicPr/>
            <p:nvPr/>
          </p:nvPicPr>
          <p:blipFill>
            <a:blip r:embed="rId4"/>
            <a:stretch/>
          </p:blipFill>
          <p:spPr>
            <a:xfrm>
              <a:off x="5284800" y="5821200"/>
              <a:ext cx="158580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427" name="CustomShape 8"/>
            <p:cNvSpPr/>
            <p:nvPr/>
          </p:nvSpPr>
          <p:spPr>
            <a:xfrm>
              <a:off x="5408640" y="591336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24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428" name="Group 9"/>
          <p:cNvGrpSpPr/>
          <p:nvPr/>
        </p:nvGrpSpPr>
        <p:grpSpPr>
          <a:xfrm>
            <a:off x="6924600" y="5827680"/>
            <a:ext cx="1590840" cy="1066680"/>
            <a:chOff x="6924600" y="5827680"/>
            <a:chExt cx="1590840" cy="1066680"/>
          </a:xfrm>
        </p:grpSpPr>
        <p:pic>
          <p:nvPicPr>
            <p:cNvPr id="429" name="Скругленный прямоугольник 10" descr=""/>
            <p:cNvPicPr/>
            <p:nvPr/>
          </p:nvPicPr>
          <p:blipFill>
            <a:blip r:embed="rId5"/>
            <a:stretch/>
          </p:blipFill>
          <p:spPr>
            <a:xfrm>
              <a:off x="6924600" y="5827680"/>
              <a:ext cx="159084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430" name="CustomShape 10"/>
            <p:cNvSpPr/>
            <p:nvPr/>
          </p:nvSpPr>
          <p:spPr>
            <a:xfrm>
              <a:off x="7051680" y="592128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23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pic>
        <p:nvPicPr>
          <p:cNvPr id="431" name="Picture 2" descr="\\V26\EGE2020_oblozhki\EGE\Rus\rus_zadachnik_2020_v1-01.tif"/>
          <p:cNvPicPr/>
          <p:nvPr/>
        </p:nvPicPr>
        <p:blipFill>
          <a:blip r:embed="rId6"/>
          <a:stretch/>
        </p:blipFill>
        <p:spPr>
          <a:xfrm>
            <a:off x="100080" y="106200"/>
            <a:ext cx="1082520" cy="1627200"/>
          </a:xfrm>
          <a:prstGeom prst="rect">
            <a:avLst/>
          </a:prstGeom>
          <a:ln w="9360">
            <a:solidFill>
              <a:srgbClr val="00b0f0"/>
            </a:solidFill>
            <a:miter/>
          </a:ln>
        </p:spPr>
      </p:pic>
      <p:grpSp>
        <p:nvGrpSpPr>
          <p:cNvPr id="432" name="Group 11"/>
          <p:cNvGrpSpPr/>
          <p:nvPr/>
        </p:nvGrpSpPr>
        <p:grpSpPr>
          <a:xfrm>
            <a:off x="1395360" y="360360"/>
            <a:ext cx="7419960" cy="1187280"/>
            <a:chOff x="1395360" y="360360"/>
            <a:chExt cx="7419960" cy="1187280"/>
          </a:xfrm>
        </p:grpSpPr>
        <p:pic>
          <p:nvPicPr>
            <p:cNvPr id="433" name="Скругленный прямоугольник 9" descr=""/>
            <p:cNvPicPr/>
            <p:nvPr/>
          </p:nvPicPr>
          <p:blipFill>
            <a:blip r:embed="rId7"/>
            <a:stretch/>
          </p:blipFill>
          <p:spPr>
            <a:xfrm>
              <a:off x="1395360" y="360360"/>
              <a:ext cx="7419960" cy="1187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434" name="CustomShape 12"/>
            <p:cNvSpPr/>
            <p:nvPr/>
          </p:nvSpPr>
          <p:spPr>
            <a:xfrm>
              <a:off x="1521000" y="450720"/>
              <a:ext cx="716904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4e2929"/>
                  </a:solidFill>
                  <a:latin typeface="Arial"/>
                </a:rPr>
                <a:t>16</a:t>
              </a:r>
              <a:r>
                <a:rPr b="1" lang="ru-RU" sz="1800" spc="-1" strike="noStrike">
                  <a:solidFill>
                    <a:srgbClr val="000000"/>
                  </a:solidFill>
                  <a:latin typeface="Arial"/>
                </a:rPr>
                <a:t>. Укажите варианты ответов, в которых дано верное объяснение написания выделенного слова. Запишите номера этих ответов.</a:t>
              </a: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435" name="CustomShape 13"/>
          <p:cNvSpPr/>
          <p:nvPr/>
        </p:nvSpPr>
        <p:spPr>
          <a:xfrm>
            <a:off x="611280" y="1555920"/>
            <a:ext cx="8353440" cy="503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701640" indent="-343080"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МАТРОССКИЙ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— суффикс </a:t>
            </a:r>
            <a:r>
              <a:rPr b="1" i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-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СК</a:t>
            </a:r>
            <a:r>
              <a:rPr b="1" i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-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пишется в качественных прилагательных.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2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НЕ СДЕЛАННАЯ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(вовремя) — полное страдательное причастие прошедшего времени с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НЕ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пишется раздельно, так как есть зависимое слово.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2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3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ОДНАКО ЖЕ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— союз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ЖЕ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пишется раздельно.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3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4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МЕДИНСТИТУТ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— после иноязычной приставки в корне пишется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И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4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5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ЛАЯВШИЙ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— в действительном причастии прошедшего времени пишется буква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Я,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так как оно образовано от основы неопределённой формы глагола, оканчивающейся на -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Я.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5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Прямоугольник 4" descr=""/>
          <p:cNvPicPr/>
          <p:nvPr/>
        </p:nvPicPr>
        <p:blipFill>
          <a:blip r:embed="rId1"/>
          <a:stretch/>
        </p:blipFill>
        <p:spPr>
          <a:xfrm>
            <a:off x="3925800" y="2419200"/>
            <a:ext cx="5072040" cy="1446480"/>
          </a:xfrm>
          <a:prstGeom prst="rect">
            <a:avLst/>
          </a:prstGeom>
          <a:ln>
            <a:noFill/>
          </a:ln>
        </p:spPr>
      </p:pic>
      <p:sp>
        <p:nvSpPr>
          <p:cNvPr id="437" name="CustomShape 1"/>
          <p:cNvSpPr/>
          <p:nvPr/>
        </p:nvSpPr>
        <p:spPr>
          <a:xfrm>
            <a:off x="395280" y="6524640"/>
            <a:ext cx="8352000" cy="196920"/>
          </a:xfrm>
          <a:custGeom>
            <a:avLst/>
            <a:gdLst/>
            <a:ahLst/>
            <a:rect l="0" t="0" r="r" b="b"/>
            <a:pathLst>
              <a:path w="23202" h="549">
                <a:moveTo>
                  <a:pt x="0" y="0"/>
                </a:moveTo>
                <a:lnTo>
                  <a:pt x="23201" y="0"/>
                </a:lnTo>
                <a:moveTo>
                  <a:pt x="0" y="548"/>
                </a:moveTo>
                <a:lnTo>
                  <a:pt x="23201" y="548"/>
                </a:lnTo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1" lang="en-US" sz="1800" spc="1" strike="noStrike">
                <a:solidFill>
                  <a:srgbClr val="000000"/>
                </a:solidFill>
                <a:latin typeface="Arial"/>
              </a:rPr>
              <a:t>Егораева Г.Т., руководитель департамента методологии АНО НЦИО, Москва</a:t>
            </a:r>
            <a:endParaRPr b="1" lang="en-US" sz="1800" spc="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438" name="TextShape 2"/>
          <p:cNvSpPr txBox="1"/>
          <p:nvPr/>
        </p:nvSpPr>
        <p:spPr>
          <a:xfrm>
            <a:off x="4067280" y="1600200"/>
            <a:ext cx="461952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>
              <a:spcBef>
                <a:spcPts val="598"/>
              </a:spcBef>
              <a:buClr>
                <a:srgbClr val="7f7f7f"/>
              </a:buClr>
              <a:buFont typeface="Arial"/>
              <a:buChar char="•"/>
            </a:pP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  <a:p>
            <a:pPr marL="342720" indent="-342720">
              <a:spcBef>
                <a:spcPts val="598"/>
              </a:spcBef>
              <a:buClr>
                <a:srgbClr val="7f7f7f"/>
              </a:buClr>
              <a:buFont typeface="Arial"/>
              <a:buChar char="•"/>
            </a:pP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pic>
        <p:nvPicPr>
          <p:cNvPr id="439" name="Рисунок 5" descr=""/>
          <p:cNvPicPr/>
          <p:nvPr/>
        </p:nvPicPr>
        <p:blipFill>
          <a:blip r:embed="rId2"/>
          <a:stretch/>
        </p:blipFill>
        <p:spPr>
          <a:xfrm>
            <a:off x="324000" y="1557360"/>
            <a:ext cx="3671640" cy="3819600"/>
          </a:xfrm>
          <a:prstGeom prst="rect">
            <a:avLst/>
          </a:prstGeom>
          <a:ln>
            <a:noFill/>
          </a:ln>
        </p:spPr>
      </p:pic>
      <p:pic>
        <p:nvPicPr>
          <p:cNvPr id="440" name="Рисунок 8" descr=""/>
          <p:cNvPicPr/>
          <p:nvPr/>
        </p:nvPicPr>
        <p:blipFill>
          <a:blip r:embed="rId3"/>
          <a:stretch/>
        </p:blipFill>
        <p:spPr>
          <a:xfrm>
            <a:off x="2484360" y="1825560"/>
            <a:ext cx="792360" cy="1190520"/>
          </a:xfrm>
          <a:prstGeom prst="rect">
            <a:avLst/>
          </a:prstGeom>
          <a:ln>
            <a:noFill/>
          </a:ln>
        </p:spPr>
      </p:pic>
      <p:pic>
        <p:nvPicPr>
          <p:cNvPr id="441" name="Picture 2" descr="\\V26\EGE2020_oblozhki\EGE\Rus\rus_zadachnik_2020_v1-01.tif"/>
          <p:cNvPicPr/>
          <p:nvPr/>
        </p:nvPicPr>
        <p:blipFill>
          <a:blip r:embed="rId4"/>
          <a:stretch/>
        </p:blipFill>
        <p:spPr>
          <a:xfrm>
            <a:off x="209520" y="1197000"/>
            <a:ext cx="947880" cy="1423800"/>
          </a:xfrm>
          <a:prstGeom prst="rect">
            <a:avLst/>
          </a:prstGeom>
          <a:ln w="9360">
            <a:solidFill>
              <a:srgbClr val="00b0f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"/>
          <p:cNvGrpSpPr/>
          <p:nvPr/>
        </p:nvGrpSpPr>
        <p:grpSpPr>
          <a:xfrm>
            <a:off x="811080" y="189000"/>
            <a:ext cx="7089840" cy="1292040"/>
            <a:chOff x="811080" y="189000"/>
            <a:chExt cx="7089840" cy="1292040"/>
          </a:xfrm>
        </p:grpSpPr>
        <p:pic>
          <p:nvPicPr>
            <p:cNvPr id="104" name="Скругленный прямоугольник 1" descr=""/>
            <p:cNvPicPr/>
            <p:nvPr/>
          </p:nvPicPr>
          <p:blipFill>
            <a:blip r:embed="rId1"/>
            <a:stretch/>
          </p:blipFill>
          <p:spPr>
            <a:xfrm>
              <a:off x="811080" y="189000"/>
              <a:ext cx="7089840" cy="1292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5" name="CustomShape 2"/>
            <p:cNvSpPr/>
            <p:nvPr/>
          </p:nvSpPr>
          <p:spPr>
            <a:xfrm>
              <a:off x="938160" y="341280"/>
              <a:ext cx="6838920" cy="8240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800" spc="-1" strike="noStrike">
                  <a:solidFill>
                    <a:srgbClr val="ffffff"/>
                  </a:solidFill>
                  <a:latin typeface="Arial"/>
                </a:rPr>
                <a:t>Инструкция </a:t>
              </a:r>
              <a:endParaRPr b="0" lang="en-US" sz="2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2800" spc="-1" strike="noStrike">
                  <a:solidFill>
                    <a:srgbClr val="ffffff"/>
                  </a:solidFill>
                  <a:latin typeface="Arial"/>
                </a:rPr>
                <a:t>по работе с тренажером</a:t>
              </a:r>
              <a:endParaRPr b="0" lang="en-US" sz="2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06" name="Group 3"/>
          <p:cNvGrpSpPr/>
          <p:nvPr/>
        </p:nvGrpSpPr>
        <p:grpSpPr>
          <a:xfrm>
            <a:off x="281160" y="1450800"/>
            <a:ext cx="8515080" cy="5083200"/>
            <a:chOff x="281160" y="1450800"/>
            <a:chExt cx="8515080" cy="5083200"/>
          </a:xfrm>
        </p:grpSpPr>
        <p:pic>
          <p:nvPicPr>
            <p:cNvPr id="107" name="Скругленный прямоугольник 2" descr=""/>
            <p:cNvPicPr/>
            <p:nvPr/>
          </p:nvPicPr>
          <p:blipFill>
            <a:blip r:embed="rId2"/>
            <a:stretch/>
          </p:blipFill>
          <p:spPr>
            <a:xfrm>
              <a:off x="281160" y="1450800"/>
              <a:ext cx="8515080" cy="5083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8" name="CustomShape 4"/>
            <p:cNvSpPr/>
            <p:nvPr/>
          </p:nvSpPr>
          <p:spPr>
            <a:xfrm>
              <a:off x="598320" y="1741320"/>
              <a:ext cx="7875720" cy="4446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 marL="457200" indent="-457200" algn="just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ffffff"/>
                  </a:solidFill>
                  <a:latin typeface="Arial"/>
                </a:rPr>
                <a:t>1. Учебный тренажер содержит 16 заданий формата 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  <a:p>
              <a:pPr marL="457200" indent="-457200" algn="just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ffffff"/>
                  </a:solidFill>
                  <a:latin typeface="Arial"/>
                </a:rPr>
                <a:t>задания 5  ОГЭ.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  <a:p>
              <a:pPr marL="457200" indent="-457200" algn="just">
                <a:lnSpc>
                  <a:spcPct val="100000"/>
                </a:lnSpc>
              </a:pP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  <a:p>
              <a:pPr marL="457200" indent="-457200" algn="just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ffffff"/>
                  </a:solidFill>
                  <a:latin typeface="Arial"/>
                </a:rPr>
                <a:t>2. Каждое задание имеет 5 вариантов ответа. Нужно выбрать  один  правильный, нажав при этом на прямоугольник с выбранным вариантом ответа.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  <a:p>
              <a:pPr marL="457200" indent="-457200" algn="just">
                <a:lnSpc>
                  <a:spcPct val="100000"/>
                </a:lnSpc>
              </a:pP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  <a:p>
              <a:pPr marL="457200" indent="-457200" algn="just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ffffff"/>
                  </a:solidFill>
                  <a:latin typeface="Arial"/>
                </a:rPr>
                <a:t>3. Если ответ верный, прямоугольник станет голубым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  <a:p>
              <a:pPr marL="457200" indent="-457200" algn="just">
                <a:lnSpc>
                  <a:spcPct val="100000"/>
                </a:lnSpc>
              </a:pP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  <a:p>
              <a:pPr marL="457200" indent="-457200" algn="just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ffffff"/>
                  </a:solidFill>
                  <a:latin typeface="Arial"/>
                </a:rPr>
                <a:t>4. Если ответ неверный, прямоугольник станет зелёным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  <a:p>
              <a:pPr marL="457200" indent="-457200" algn="just">
                <a:lnSpc>
                  <a:spcPct val="100000"/>
                </a:lnSpc>
              </a:pP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  <a:p>
              <a:pPr marL="457200" indent="-457200" algn="just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ffffff"/>
                  </a:solidFill>
                  <a:latin typeface="Arial"/>
                </a:rPr>
                <a:t>5. Прямоугольники-ответы активны ТОЛЬКО в слайд-шоу! 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09" name="Group 5"/>
          <p:cNvGrpSpPr/>
          <p:nvPr/>
        </p:nvGrpSpPr>
        <p:grpSpPr>
          <a:xfrm>
            <a:off x="7888320" y="4498920"/>
            <a:ext cx="817560" cy="480960"/>
            <a:chOff x="7888320" y="4498920"/>
            <a:chExt cx="817560" cy="480960"/>
          </a:xfrm>
        </p:grpSpPr>
        <p:pic>
          <p:nvPicPr>
            <p:cNvPr id="110" name="Скругленный прямоугольник 4" descr=""/>
            <p:cNvPicPr/>
            <p:nvPr/>
          </p:nvPicPr>
          <p:blipFill>
            <a:blip r:embed="rId3"/>
            <a:stretch/>
          </p:blipFill>
          <p:spPr>
            <a:xfrm>
              <a:off x="7888320" y="4498920"/>
              <a:ext cx="817560" cy="4809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1" name="CustomShape 6"/>
            <p:cNvSpPr/>
            <p:nvPr/>
          </p:nvSpPr>
          <p:spPr>
            <a:xfrm>
              <a:off x="7981920" y="4565520"/>
              <a:ext cx="628560" cy="2970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2" name="Group 7"/>
          <p:cNvGrpSpPr/>
          <p:nvPr/>
        </p:nvGrpSpPr>
        <p:grpSpPr>
          <a:xfrm>
            <a:off x="7924680" y="3882960"/>
            <a:ext cx="817560" cy="480960"/>
            <a:chOff x="7924680" y="3882960"/>
            <a:chExt cx="817560" cy="480960"/>
          </a:xfrm>
        </p:grpSpPr>
        <p:pic>
          <p:nvPicPr>
            <p:cNvPr id="113" name="Скругленный прямоугольник 5" descr=""/>
            <p:cNvPicPr/>
            <p:nvPr/>
          </p:nvPicPr>
          <p:blipFill>
            <a:blip r:embed="rId4"/>
            <a:stretch/>
          </p:blipFill>
          <p:spPr>
            <a:xfrm>
              <a:off x="7924680" y="3882960"/>
              <a:ext cx="817560" cy="4809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4" name="CustomShape 8"/>
            <p:cNvSpPr/>
            <p:nvPr/>
          </p:nvSpPr>
          <p:spPr>
            <a:xfrm>
              <a:off x="8016840" y="3944880"/>
              <a:ext cx="628560" cy="2984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"/>
          <p:cNvGrpSpPr/>
          <p:nvPr/>
        </p:nvGrpSpPr>
        <p:grpSpPr>
          <a:xfrm>
            <a:off x="231840" y="5827680"/>
            <a:ext cx="1590480" cy="1066680"/>
            <a:chOff x="231840" y="5827680"/>
            <a:chExt cx="1590480" cy="1066680"/>
          </a:xfrm>
        </p:grpSpPr>
        <p:pic>
          <p:nvPicPr>
            <p:cNvPr id="116" name="Скругленный прямоугольник 4" descr=""/>
            <p:cNvPicPr/>
            <p:nvPr/>
          </p:nvPicPr>
          <p:blipFill>
            <a:blip r:embed="rId1"/>
            <a:stretch/>
          </p:blipFill>
          <p:spPr>
            <a:xfrm>
              <a:off x="231840" y="5827680"/>
              <a:ext cx="159048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7" name="CustomShape 2"/>
            <p:cNvSpPr/>
            <p:nvPr/>
          </p:nvSpPr>
          <p:spPr>
            <a:xfrm>
              <a:off x="357120" y="592128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12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18" name="Group 3"/>
          <p:cNvGrpSpPr/>
          <p:nvPr/>
        </p:nvGrpSpPr>
        <p:grpSpPr>
          <a:xfrm>
            <a:off x="2004840" y="5821200"/>
            <a:ext cx="1592280" cy="1067040"/>
            <a:chOff x="2004840" y="5821200"/>
            <a:chExt cx="1592280" cy="1067040"/>
          </a:xfrm>
        </p:grpSpPr>
        <p:pic>
          <p:nvPicPr>
            <p:cNvPr id="119" name="Скругленный прямоугольник 5" descr=""/>
            <p:cNvPicPr/>
            <p:nvPr/>
          </p:nvPicPr>
          <p:blipFill>
            <a:blip r:embed="rId2"/>
            <a:stretch/>
          </p:blipFill>
          <p:spPr>
            <a:xfrm>
              <a:off x="2004840" y="5821200"/>
              <a:ext cx="159228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0" name="CustomShape 4"/>
            <p:cNvSpPr/>
            <p:nvPr/>
          </p:nvSpPr>
          <p:spPr>
            <a:xfrm>
              <a:off x="2131920" y="591336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13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21" name="Group 5"/>
          <p:cNvGrpSpPr/>
          <p:nvPr/>
        </p:nvGrpSpPr>
        <p:grpSpPr>
          <a:xfrm>
            <a:off x="3645000" y="5810400"/>
            <a:ext cx="1592280" cy="1066680"/>
            <a:chOff x="3645000" y="5810400"/>
            <a:chExt cx="1592280" cy="1066680"/>
          </a:xfrm>
        </p:grpSpPr>
        <p:pic>
          <p:nvPicPr>
            <p:cNvPr id="122" name="Скругленный прямоугольник 6" descr=""/>
            <p:cNvPicPr/>
            <p:nvPr/>
          </p:nvPicPr>
          <p:blipFill>
            <a:blip r:embed="rId3"/>
            <a:stretch/>
          </p:blipFill>
          <p:spPr>
            <a:xfrm>
              <a:off x="3645000" y="5810400"/>
              <a:ext cx="159228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3" name="CustomShape 6"/>
            <p:cNvSpPr/>
            <p:nvPr/>
          </p:nvSpPr>
          <p:spPr>
            <a:xfrm>
              <a:off x="3770280" y="590076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24" name="Group 7"/>
          <p:cNvGrpSpPr/>
          <p:nvPr/>
        </p:nvGrpSpPr>
        <p:grpSpPr>
          <a:xfrm>
            <a:off x="5284800" y="5821200"/>
            <a:ext cx="1585800" cy="1067040"/>
            <a:chOff x="5284800" y="5821200"/>
            <a:chExt cx="1585800" cy="1067040"/>
          </a:xfrm>
        </p:grpSpPr>
        <p:pic>
          <p:nvPicPr>
            <p:cNvPr id="125" name="Скругленный прямоугольник 7" descr=""/>
            <p:cNvPicPr/>
            <p:nvPr/>
          </p:nvPicPr>
          <p:blipFill>
            <a:blip r:embed="rId4"/>
            <a:stretch/>
          </p:blipFill>
          <p:spPr>
            <a:xfrm>
              <a:off x="5284800" y="5821200"/>
              <a:ext cx="158580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6" name="CustomShape 8"/>
            <p:cNvSpPr/>
            <p:nvPr/>
          </p:nvSpPr>
          <p:spPr>
            <a:xfrm>
              <a:off x="5408640" y="591336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35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27" name="Group 9"/>
          <p:cNvGrpSpPr/>
          <p:nvPr/>
        </p:nvGrpSpPr>
        <p:grpSpPr>
          <a:xfrm>
            <a:off x="6924600" y="5827680"/>
            <a:ext cx="1590840" cy="1066680"/>
            <a:chOff x="6924600" y="5827680"/>
            <a:chExt cx="1590840" cy="1066680"/>
          </a:xfrm>
        </p:grpSpPr>
        <p:pic>
          <p:nvPicPr>
            <p:cNvPr id="128" name="Скругленный прямоугольник 10" descr=""/>
            <p:cNvPicPr/>
            <p:nvPr/>
          </p:nvPicPr>
          <p:blipFill>
            <a:blip r:embed="rId5"/>
            <a:stretch/>
          </p:blipFill>
          <p:spPr>
            <a:xfrm>
              <a:off x="6924600" y="5827680"/>
              <a:ext cx="159084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9" name="CustomShape 10"/>
            <p:cNvSpPr/>
            <p:nvPr/>
          </p:nvSpPr>
          <p:spPr>
            <a:xfrm>
              <a:off x="7051680" y="592128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25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pic>
        <p:nvPicPr>
          <p:cNvPr id="130" name="Picture 2" descr="\\V26\EGE2020_oblozhki\EGE\Rus\rus_zadachnik_2020_v1-01.tif"/>
          <p:cNvPicPr/>
          <p:nvPr/>
        </p:nvPicPr>
        <p:blipFill>
          <a:blip r:embed="rId6"/>
          <a:stretch/>
        </p:blipFill>
        <p:spPr>
          <a:xfrm>
            <a:off x="100080" y="106200"/>
            <a:ext cx="1082520" cy="1627200"/>
          </a:xfrm>
          <a:prstGeom prst="rect">
            <a:avLst/>
          </a:prstGeom>
          <a:ln w="9360">
            <a:solidFill>
              <a:srgbClr val="00b0f0"/>
            </a:solidFill>
            <a:miter/>
          </a:ln>
        </p:spPr>
      </p:pic>
      <p:grpSp>
        <p:nvGrpSpPr>
          <p:cNvPr id="131" name="Group 11"/>
          <p:cNvGrpSpPr/>
          <p:nvPr/>
        </p:nvGrpSpPr>
        <p:grpSpPr>
          <a:xfrm>
            <a:off x="1395360" y="360360"/>
            <a:ext cx="7419960" cy="1187280"/>
            <a:chOff x="1395360" y="360360"/>
            <a:chExt cx="7419960" cy="1187280"/>
          </a:xfrm>
        </p:grpSpPr>
        <p:pic>
          <p:nvPicPr>
            <p:cNvPr id="132" name="Скругленный прямоугольник 9" descr=""/>
            <p:cNvPicPr/>
            <p:nvPr/>
          </p:nvPicPr>
          <p:blipFill>
            <a:blip r:embed="rId7"/>
            <a:stretch/>
          </p:blipFill>
          <p:spPr>
            <a:xfrm>
              <a:off x="1395360" y="360360"/>
              <a:ext cx="7419960" cy="1187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3" name="CustomShape 12"/>
            <p:cNvSpPr/>
            <p:nvPr/>
          </p:nvSpPr>
          <p:spPr>
            <a:xfrm>
              <a:off x="1521000" y="450720"/>
              <a:ext cx="716904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4e2929"/>
                  </a:solidFill>
                  <a:latin typeface="Arial"/>
                </a:rPr>
                <a:t>1</a:t>
              </a:r>
              <a:r>
                <a:rPr b="1" lang="ru-RU" sz="1800" spc="-1" strike="noStrike">
                  <a:solidFill>
                    <a:srgbClr val="000000"/>
                  </a:solidFill>
                  <a:latin typeface="Arial"/>
                </a:rPr>
                <a:t>. Укажите варианты ответов, в которых дано верное объяснение написания выделенного слова. Запишите номера этих ответов.</a:t>
              </a: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134" name="CustomShape 13"/>
          <p:cNvSpPr/>
          <p:nvPr/>
        </p:nvSpPr>
        <p:spPr>
          <a:xfrm>
            <a:off x="611280" y="1555920"/>
            <a:ext cx="8353440" cy="448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701640" indent="-343080"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    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1) ВОССТАНИЕ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—</a:t>
            </a:r>
            <a:r>
              <a:rPr b="1" i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на конце приставки перед глухим согласным пишется буква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arenR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2)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ПРОЧИТАНЫ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 (истории)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— в краткой форме прилагательного всегда пишется одна буква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Н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3)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ПРИЛОЖЕНИЕ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 — написание безударной чередующейся гласной в корне слова зависит от его лексического значения.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4)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ПРИЛЕЧЬ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— написание приставки определяется её значением — </a:t>
            </a:r>
            <a:r>
              <a:rPr b="0" i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действие, совершённое не в полном объёме.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5) НЕГОДУЮЩИЙ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— полное имя прилагательное, не употребляется без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НЕ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, поэтому пишется слитно.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"/>
          <p:cNvGrpSpPr/>
          <p:nvPr/>
        </p:nvGrpSpPr>
        <p:grpSpPr>
          <a:xfrm>
            <a:off x="231840" y="5827680"/>
            <a:ext cx="1590480" cy="1066680"/>
            <a:chOff x="231840" y="5827680"/>
            <a:chExt cx="1590480" cy="1066680"/>
          </a:xfrm>
        </p:grpSpPr>
        <p:pic>
          <p:nvPicPr>
            <p:cNvPr id="136" name="Скругленный прямоугольник 4" descr=""/>
            <p:cNvPicPr/>
            <p:nvPr/>
          </p:nvPicPr>
          <p:blipFill>
            <a:blip r:embed="rId1"/>
            <a:stretch/>
          </p:blipFill>
          <p:spPr>
            <a:xfrm>
              <a:off x="231840" y="5827680"/>
              <a:ext cx="159048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7" name="CustomShape 2"/>
            <p:cNvSpPr/>
            <p:nvPr/>
          </p:nvSpPr>
          <p:spPr>
            <a:xfrm>
              <a:off x="357120" y="592128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38" name="Group 3"/>
          <p:cNvGrpSpPr/>
          <p:nvPr/>
        </p:nvGrpSpPr>
        <p:grpSpPr>
          <a:xfrm>
            <a:off x="3486240" y="5821200"/>
            <a:ext cx="1585800" cy="1067040"/>
            <a:chOff x="3486240" y="5821200"/>
            <a:chExt cx="1585800" cy="1067040"/>
          </a:xfrm>
        </p:grpSpPr>
        <p:pic>
          <p:nvPicPr>
            <p:cNvPr id="139" name="Скругленный прямоугольник 5" descr=""/>
            <p:cNvPicPr/>
            <p:nvPr/>
          </p:nvPicPr>
          <p:blipFill>
            <a:blip r:embed="rId2"/>
            <a:stretch/>
          </p:blipFill>
          <p:spPr>
            <a:xfrm>
              <a:off x="3486240" y="5821200"/>
              <a:ext cx="158580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0" name="CustomShape 4"/>
            <p:cNvSpPr/>
            <p:nvPr/>
          </p:nvSpPr>
          <p:spPr>
            <a:xfrm>
              <a:off x="3608280" y="591336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34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41" name="Group 5"/>
          <p:cNvGrpSpPr/>
          <p:nvPr/>
        </p:nvGrpSpPr>
        <p:grpSpPr>
          <a:xfrm>
            <a:off x="1859040" y="5827680"/>
            <a:ext cx="1585800" cy="1066680"/>
            <a:chOff x="1859040" y="5827680"/>
            <a:chExt cx="1585800" cy="1066680"/>
          </a:xfrm>
        </p:grpSpPr>
        <p:pic>
          <p:nvPicPr>
            <p:cNvPr id="142" name="Скругленный прямоугольник 6" descr=""/>
            <p:cNvPicPr/>
            <p:nvPr/>
          </p:nvPicPr>
          <p:blipFill>
            <a:blip r:embed="rId3"/>
            <a:stretch/>
          </p:blipFill>
          <p:spPr>
            <a:xfrm>
              <a:off x="1859040" y="5827680"/>
              <a:ext cx="158580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3" name="CustomShape 6"/>
            <p:cNvSpPr/>
            <p:nvPr/>
          </p:nvSpPr>
          <p:spPr>
            <a:xfrm>
              <a:off x="1982880" y="592128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12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44" name="Group 7"/>
          <p:cNvGrpSpPr/>
          <p:nvPr/>
        </p:nvGrpSpPr>
        <p:grpSpPr>
          <a:xfrm>
            <a:off x="5284800" y="5821200"/>
            <a:ext cx="1585800" cy="1067040"/>
            <a:chOff x="5284800" y="5821200"/>
            <a:chExt cx="1585800" cy="1067040"/>
          </a:xfrm>
        </p:grpSpPr>
        <p:pic>
          <p:nvPicPr>
            <p:cNvPr id="145" name="Скругленный прямоугольник 7" descr=""/>
            <p:cNvPicPr/>
            <p:nvPr/>
          </p:nvPicPr>
          <p:blipFill>
            <a:blip r:embed="rId4"/>
            <a:stretch/>
          </p:blipFill>
          <p:spPr>
            <a:xfrm>
              <a:off x="5284800" y="5821200"/>
              <a:ext cx="158580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6" name="CustomShape 8"/>
            <p:cNvSpPr/>
            <p:nvPr/>
          </p:nvSpPr>
          <p:spPr>
            <a:xfrm>
              <a:off x="5408640" y="591336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25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47" name="Group 9"/>
          <p:cNvGrpSpPr/>
          <p:nvPr/>
        </p:nvGrpSpPr>
        <p:grpSpPr>
          <a:xfrm>
            <a:off x="6924600" y="5827680"/>
            <a:ext cx="1590840" cy="1066680"/>
            <a:chOff x="6924600" y="5827680"/>
            <a:chExt cx="1590840" cy="1066680"/>
          </a:xfrm>
        </p:grpSpPr>
        <p:pic>
          <p:nvPicPr>
            <p:cNvPr id="148" name="Скругленный прямоугольник 10" descr=""/>
            <p:cNvPicPr/>
            <p:nvPr/>
          </p:nvPicPr>
          <p:blipFill>
            <a:blip r:embed="rId5"/>
            <a:stretch/>
          </p:blipFill>
          <p:spPr>
            <a:xfrm>
              <a:off x="6924600" y="5827680"/>
              <a:ext cx="159084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9" name="CustomShape 10"/>
            <p:cNvSpPr/>
            <p:nvPr/>
          </p:nvSpPr>
          <p:spPr>
            <a:xfrm>
              <a:off x="7051680" y="592128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pic>
        <p:nvPicPr>
          <p:cNvPr id="150" name="Picture 2" descr="\\V26\EGE2020_oblozhki\EGE\Rus\rus_zadachnik_2020_v1-01.tif"/>
          <p:cNvPicPr/>
          <p:nvPr/>
        </p:nvPicPr>
        <p:blipFill>
          <a:blip r:embed="rId6"/>
          <a:stretch/>
        </p:blipFill>
        <p:spPr>
          <a:xfrm>
            <a:off x="100080" y="106200"/>
            <a:ext cx="1082520" cy="1627200"/>
          </a:xfrm>
          <a:prstGeom prst="rect">
            <a:avLst/>
          </a:prstGeom>
          <a:ln w="9360">
            <a:solidFill>
              <a:srgbClr val="00b0f0"/>
            </a:solidFill>
            <a:miter/>
          </a:ln>
        </p:spPr>
      </p:pic>
      <p:grpSp>
        <p:nvGrpSpPr>
          <p:cNvPr id="151" name="Group 11"/>
          <p:cNvGrpSpPr/>
          <p:nvPr/>
        </p:nvGrpSpPr>
        <p:grpSpPr>
          <a:xfrm>
            <a:off x="1395360" y="360360"/>
            <a:ext cx="7419960" cy="1187280"/>
            <a:chOff x="1395360" y="360360"/>
            <a:chExt cx="7419960" cy="1187280"/>
          </a:xfrm>
        </p:grpSpPr>
        <p:pic>
          <p:nvPicPr>
            <p:cNvPr id="152" name="Скругленный прямоугольник 9" descr=""/>
            <p:cNvPicPr/>
            <p:nvPr/>
          </p:nvPicPr>
          <p:blipFill>
            <a:blip r:embed="rId7"/>
            <a:stretch/>
          </p:blipFill>
          <p:spPr>
            <a:xfrm>
              <a:off x="1395360" y="360360"/>
              <a:ext cx="7419960" cy="1187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3" name="CustomShape 12"/>
            <p:cNvSpPr/>
            <p:nvPr/>
          </p:nvSpPr>
          <p:spPr>
            <a:xfrm>
              <a:off x="1521000" y="450720"/>
              <a:ext cx="716904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4e2929"/>
                  </a:solidFill>
                  <a:latin typeface="Arial"/>
                </a:rPr>
                <a:t>2</a:t>
              </a:r>
              <a:r>
                <a:rPr b="1" lang="ru-RU" sz="1800" spc="-1" strike="noStrike">
                  <a:solidFill>
                    <a:srgbClr val="000000"/>
                  </a:solidFill>
                  <a:latin typeface="Arial"/>
                </a:rPr>
                <a:t>. Укажите варианты ответов, в которых дано верное объяснение написания выделенного слова. Запишите номера этих ответов.</a:t>
              </a: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154" name="CustomShape 13"/>
          <p:cNvSpPr/>
          <p:nvPr/>
        </p:nvSpPr>
        <p:spPr>
          <a:xfrm>
            <a:off x="611280" y="1555920"/>
            <a:ext cx="8353440" cy="42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358560"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1)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РЕШЁННАЯ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(задача)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в суффиксах причастий, образованных от глаголов совершенного вида, пишется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НН.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35856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35856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2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РЕКОМЕНДОВАЛ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правописание суффикса зависит от формы настоящего или будущего времени глагола 1 лица единственного числа.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35856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2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35856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3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КРУГЛОЛИЦЫЙ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в корне слов после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Ц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пишется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Ы.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35856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3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35856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3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АККОМПАНЕМЕНТ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написание безударной гласной в корне проверяется подбором однокоренного слова, в котором проверяемая гласная находится в ударном слоге.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35856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4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358560"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5)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НЕ ОТВЕТИВ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—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НЕ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с глаголом пишется раздельно.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35856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1"/>
          <p:cNvGrpSpPr/>
          <p:nvPr/>
        </p:nvGrpSpPr>
        <p:grpSpPr>
          <a:xfrm>
            <a:off x="231840" y="5827680"/>
            <a:ext cx="1590480" cy="1066680"/>
            <a:chOff x="231840" y="5827680"/>
            <a:chExt cx="1590480" cy="1066680"/>
          </a:xfrm>
        </p:grpSpPr>
        <p:pic>
          <p:nvPicPr>
            <p:cNvPr id="156" name="Скругленный прямоугольник 4" descr=""/>
            <p:cNvPicPr/>
            <p:nvPr/>
          </p:nvPicPr>
          <p:blipFill>
            <a:blip r:embed="rId1"/>
            <a:stretch/>
          </p:blipFill>
          <p:spPr>
            <a:xfrm>
              <a:off x="231840" y="5827680"/>
              <a:ext cx="159048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7" name="CustomShape 2"/>
            <p:cNvSpPr/>
            <p:nvPr/>
          </p:nvSpPr>
          <p:spPr>
            <a:xfrm>
              <a:off x="357120" y="592128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12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58" name="Group 3"/>
          <p:cNvGrpSpPr/>
          <p:nvPr/>
        </p:nvGrpSpPr>
        <p:grpSpPr>
          <a:xfrm>
            <a:off x="3486240" y="5821200"/>
            <a:ext cx="1585800" cy="1067040"/>
            <a:chOff x="3486240" y="5821200"/>
            <a:chExt cx="1585800" cy="1067040"/>
          </a:xfrm>
        </p:grpSpPr>
        <p:pic>
          <p:nvPicPr>
            <p:cNvPr id="159" name="Скругленный прямоугольник 5" descr=""/>
            <p:cNvPicPr/>
            <p:nvPr/>
          </p:nvPicPr>
          <p:blipFill>
            <a:blip r:embed="rId2"/>
            <a:stretch/>
          </p:blipFill>
          <p:spPr>
            <a:xfrm>
              <a:off x="3486240" y="5821200"/>
              <a:ext cx="158580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0" name="CustomShape 4"/>
            <p:cNvSpPr/>
            <p:nvPr/>
          </p:nvSpPr>
          <p:spPr>
            <a:xfrm>
              <a:off x="3608280" y="591336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24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61" name="Group 5"/>
          <p:cNvGrpSpPr/>
          <p:nvPr/>
        </p:nvGrpSpPr>
        <p:grpSpPr>
          <a:xfrm>
            <a:off x="5194440" y="5810400"/>
            <a:ext cx="1584360" cy="1066680"/>
            <a:chOff x="5194440" y="5810400"/>
            <a:chExt cx="1584360" cy="1066680"/>
          </a:xfrm>
        </p:grpSpPr>
        <p:pic>
          <p:nvPicPr>
            <p:cNvPr id="162" name="Скругленный прямоугольник 6" descr=""/>
            <p:cNvPicPr/>
            <p:nvPr/>
          </p:nvPicPr>
          <p:blipFill>
            <a:blip r:embed="rId3"/>
            <a:stretch/>
          </p:blipFill>
          <p:spPr>
            <a:xfrm>
              <a:off x="5194440" y="5810400"/>
              <a:ext cx="158436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3" name="CustomShape 6"/>
            <p:cNvSpPr/>
            <p:nvPr/>
          </p:nvSpPr>
          <p:spPr>
            <a:xfrm>
              <a:off x="5316480" y="590220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64" name="Group 7"/>
          <p:cNvGrpSpPr/>
          <p:nvPr/>
        </p:nvGrpSpPr>
        <p:grpSpPr>
          <a:xfrm>
            <a:off x="1859040" y="5827680"/>
            <a:ext cx="1585800" cy="1066680"/>
            <a:chOff x="1859040" y="5827680"/>
            <a:chExt cx="1585800" cy="1066680"/>
          </a:xfrm>
        </p:grpSpPr>
        <p:pic>
          <p:nvPicPr>
            <p:cNvPr id="165" name="Скругленный прямоугольник 7" descr=""/>
            <p:cNvPicPr/>
            <p:nvPr/>
          </p:nvPicPr>
          <p:blipFill>
            <a:blip r:embed="rId4"/>
            <a:stretch/>
          </p:blipFill>
          <p:spPr>
            <a:xfrm>
              <a:off x="1859040" y="5827680"/>
              <a:ext cx="158580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6" name="CustomShape 8"/>
            <p:cNvSpPr/>
            <p:nvPr/>
          </p:nvSpPr>
          <p:spPr>
            <a:xfrm>
              <a:off x="1982880" y="592128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34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67" name="Group 9"/>
          <p:cNvGrpSpPr/>
          <p:nvPr/>
        </p:nvGrpSpPr>
        <p:grpSpPr>
          <a:xfrm>
            <a:off x="6924600" y="5827680"/>
            <a:ext cx="1590840" cy="1066680"/>
            <a:chOff x="6924600" y="5827680"/>
            <a:chExt cx="1590840" cy="1066680"/>
          </a:xfrm>
        </p:grpSpPr>
        <p:pic>
          <p:nvPicPr>
            <p:cNvPr id="168" name="Скругленный прямоугольник 10" descr=""/>
            <p:cNvPicPr/>
            <p:nvPr/>
          </p:nvPicPr>
          <p:blipFill>
            <a:blip r:embed="rId5"/>
            <a:stretch/>
          </p:blipFill>
          <p:spPr>
            <a:xfrm>
              <a:off x="6924600" y="5827680"/>
              <a:ext cx="159084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9" name="CustomShape 10"/>
            <p:cNvSpPr/>
            <p:nvPr/>
          </p:nvSpPr>
          <p:spPr>
            <a:xfrm>
              <a:off x="7051680" y="592128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35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pic>
        <p:nvPicPr>
          <p:cNvPr id="170" name="Picture 2" descr="\\V26\EGE2020_oblozhki\EGE\Rus\rus_zadachnik_2020_v1-01.tif"/>
          <p:cNvPicPr/>
          <p:nvPr/>
        </p:nvPicPr>
        <p:blipFill>
          <a:blip r:embed="rId6"/>
          <a:stretch/>
        </p:blipFill>
        <p:spPr>
          <a:xfrm>
            <a:off x="100080" y="106200"/>
            <a:ext cx="1082520" cy="1627200"/>
          </a:xfrm>
          <a:prstGeom prst="rect">
            <a:avLst/>
          </a:prstGeom>
          <a:ln w="9360">
            <a:solidFill>
              <a:srgbClr val="00b0f0"/>
            </a:solidFill>
            <a:miter/>
          </a:ln>
        </p:spPr>
      </p:pic>
      <p:grpSp>
        <p:nvGrpSpPr>
          <p:cNvPr id="171" name="Group 11"/>
          <p:cNvGrpSpPr/>
          <p:nvPr/>
        </p:nvGrpSpPr>
        <p:grpSpPr>
          <a:xfrm>
            <a:off x="1395360" y="360360"/>
            <a:ext cx="7419960" cy="1187280"/>
            <a:chOff x="1395360" y="360360"/>
            <a:chExt cx="7419960" cy="1187280"/>
          </a:xfrm>
        </p:grpSpPr>
        <p:pic>
          <p:nvPicPr>
            <p:cNvPr id="172" name="Скругленный прямоугольник 9" descr=""/>
            <p:cNvPicPr/>
            <p:nvPr/>
          </p:nvPicPr>
          <p:blipFill>
            <a:blip r:embed="rId7"/>
            <a:stretch/>
          </p:blipFill>
          <p:spPr>
            <a:xfrm>
              <a:off x="1395360" y="360360"/>
              <a:ext cx="7419960" cy="1187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3" name="CustomShape 12"/>
            <p:cNvSpPr/>
            <p:nvPr/>
          </p:nvSpPr>
          <p:spPr>
            <a:xfrm>
              <a:off x="1521000" y="450720"/>
              <a:ext cx="716904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4e2929"/>
                  </a:solidFill>
                  <a:latin typeface="Arial"/>
                </a:rPr>
                <a:t>3</a:t>
              </a:r>
              <a:r>
                <a:rPr b="1" lang="ru-RU" sz="1800" spc="-1" strike="noStrike">
                  <a:solidFill>
                    <a:srgbClr val="000000"/>
                  </a:solidFill>
                  <a:latin typeface="Arial"/>
                </a:rPr>
                <a:t>. Укажите варианты ответов, в которых дано верное объяснение написания выделенного слова. Запишите номера этих ответов.</a:t>
              </a: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174" name="CustomShape 13"/>
          <p:cNvSpPr/>
          <p:nvPr/>
        </p:nvSpPr>
        <p:spPr>
          <a:xfrm>
            <a:off x="611280" y="1555920"/>
            <a:ext cx="8353440" cy="475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УВЛЕКАТЕЛЬНЫЙ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написание безударной гласной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Е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в корне проверяется подбором однокоренного слова, в котором проверяемая гласная находится в ударном слоге.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2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ПРЕГРАДИТЬ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написание приставки определяется её значением, близким к значению слова </a:t>
            </a:r>
            <a:r>
              <a:rPr b="0" i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очень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2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3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ВАЛЯНАЯ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(обувь) — в прилагательных, образованных от существительных с помощью суффикса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-ЯН-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, пишется одна буква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3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4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КИРПИЧОМ —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в суффиксе имени существительного после шипящего под ударением пишется буква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О.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5)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	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НЕ ВСЯКИЙ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с определительными местоимениями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НЕ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пишется раздельно.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1"/>
          <p:cNvGrpSpPr/>
          <p:nvPr/>
        </p:nvGrpSpPr>
        <p:grpSpPr>
          <a:xfrm>
            <a:off x="231840" y="5827680"/>
            <a:ext cx="1590480" cy="1066680"/>
            <a:chOff x="231840" y="5827680"/>
            <a:chExt cx="1590480" cy="1066680"/>
          </a:xfrm>
        </p:grpSpPr>
        <p:pic>
          <p:nvPicPr>
            <p:cNvPr id="176" name="Скругленный прямоугольник 4" descr=""/>
            <p:cNvPicPr/>
            <p:nvPr/>
          </p:nvPicPr>
          <p:blipFill>
            <a:blip r:embed="rId1"/>
            <a:stretch/>
          </p:blipFill>
          <p:spPr>
            <a:xfrm>
              <a:off x="231840" y="5827680"/>
              <a:ext cx="159048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7" name="CustomShape 2"/>
            <p:cNvSpPr/>
            <p:nvPr/>
          </p:nvSpPr>
          <p:spPr>
            <a:xfrm>
              <a:off x="357120" y="592128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13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78" name="Group 3"/>
          <p:cNvGrpSpPr/>
          <p:nvPr/>
        </p:nvGrpSpPr>
        <p:grpSpPr>
          <a:xfrm>
            <a:off x="3486240" y="5821200"/>
            <a:ext cx="1585800" cy="1067040"/>
            <a:chOff x="3486240" y="5821200"/>
            <a:chExt cx="1585800" cy="1067040"/>
          </a:xfrm>
        </p:grpSpPr>
        <p:pic>
          <p:nvPicPr>
            <p:cNvPr id="179" name="Скругленный прямоугольник 5" descr=""/>
            <p:cNvPicPr/>
            <p:nvPr/>
          </p:nvPicPr>
          <p:blipFill>
            <a:blip r:embed="rId2"/>
            <a:stretch/>
          </p:blipFill>
          <p:spPr>
            <a:xfrm>
              <a:off x="3486240" y="5821200"/>
              <a:ext cx="158580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0" name="CustomShape 4"/>
            <p:cNvSpPr/>
            <p:nvPr/>
          </p:nvSpPr>
          <p:spPr>
            <a:xfrm>
              <a:off x="3608280" y="591336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23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81" name="Group 5"/>
          <p:cNvGrpSpPr/>
          <p:nvPr/>
        </p:nvGrpSpPr>
        <p:grpSpPr>
          <a:xfrm>
            <a:off x="7010280" y="5821200"/>
            <a:ext cx="1590840" cy="1067040"/>
            <a:chOff x="7010280" y="5821200"/>
            <a:chExt cx="1590840" cy="1067040"/>
          </a:xfrm>
        </p:grpSpPr>
        <p:pic>
          <p:nvPicPr>
            <p:cNvPr id="182" name="Скругленный прямоугольник 6" descr=""/>
            <p:cNvPicPr/>
            <p:nvPr/>
          </p:nvPicPr>
          <p:blipFill>
            <a:blip r:embed="rId3"/>
            <a:stretch/>
          </p:blipFill>
          <p:spPr>
            <a:xfrm>
              <a:off x="7010280" y="5821200"/>
              <a:ext cx="159084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3" name="CustomShape 6"/>
            <p:cNvSpPr/>
            <p:nvPr/>
          </p:nvSpPr>
          <p:spPr>
            <a:xfrm>
              <a:off x="7137360" y="5913360"/>
              <a:ext cx="133848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35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84" name="Group 7"/>
          <p:cNvGrpSpPr/>
          <p:nvPr/>
        </p:nvGrpSpPr>
        <p:grpSpPr>
          <a:xfrm>
            <a:off x="1859040" y="5827680"/>
            <a:ext cx="1585800" cy="1066680"/>
            <a:chOff x="1859040" y="5827680"/>
            <a:chExt cx="1585800" cy="1066680"/>
          </a:xfrm>
        </p:grpSpPr>
        <p:pic>
          <p:nvPicPr>
            <p:cNvPr id="185" name="Скругленный прямоугольник 7" descr=""/>
            <p:cNvPicPr/>
            <p:nvPr/>
          </p:nvPicPr>
          <p:blipFill>
            <a:blip r:embed="rId4"/>
            <a:stretch/>
          </p:blipFill>
          <p:spPr>
            <a:xfrm>
              <a:off x="1859040" y="5827680"/>
              <a:ext cx="158580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6" name="CustomShape 8"/>
            <p:cNvSpPr/>
            <p:nvPr/>
          </p:nvSpPr>
          <p:spPr>
            <a:xfrm>
              <a:off x="1982880" y="592128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34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87" name="Group 9"/>
          <p:cNvGrpSpPr/>
          <p:nvPr/>
        </p:nvGrpSpPr>
        <p:grpSpPr>
          <a:xfrm>
            <a:off x="5145120" y="5821200"/>
            <a:ext cx="1584360" cy="1067040"/>
            <a:chOff x="5145120" y="5821200"/>
            <a:chExt cx="1584360" cy="1067040"/>
          </a:xfrm>
        </p:grpSpPr>
        <p:pic>
          <p:nvPicPr>
            <p:cNvPr id="188" name="Скругленный прямоугольник 10" descr=""/>
            <p:cNvPicPr/>
            <p:nvPr/>
          </p:nvPicPr>
          <p:blipFill>
            <a:blip r:embed="rId5"/>
            <a:stretch/>
          </p:blipFill>
          <p:spPr>
            <a:xfrm>
              <a:off x="5145120" y="5821200"/>
              <a:ext cx="158436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9" name="CustomShape 10"/>
            <p:cNvSpPr/>
            <p:nvPr/>
          </p:nvSpPr>
          <p:spPr>
            <a:xfrm>
              <a:off x="5268960" y="591336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25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pic>
        <p:nvPicPr>
          <p:cNvPr id="190" name="Picture 2" descr="\\V26\EGE2020_oblozhki\EGE\Rus\rus_zadachnik_2020_v1-01.tif"/>
          <p:cNvPicPr/>
          <p:nvPr/>
        </p:nvPicPr>
        <p:blipFill>
          <a:blip r:embed="rId6"/>
          <a:stretch/>
        </p:blipFill>
        <p:spPr>
          <a:xfrm>
            <a:off x="100080" y="106200"/>
            <a:ext cx="1082520" cy="1627200"/>
          </a:xfrm>
          <a:prstGeom prst="rect">
            <a:avLst/>
          </a:prstGeom>
          <a:ln w="9360">
            <a:solidFill>
              <a:srgbClr val="00b0f0"/>
            </a:solidFill>
            <a:miter/>
          </a:ln>
        </p:spPr>
      </p:pic>
      <p:grpSp>
        <p:nvGrpSpPr>
          <p:cNvPr id="191" name="Group 11"/>
          <p:cNvGrpSpPr/>
          <p:nvPr/>
        </p:nvGrpSpPr>
        <p:grpSpPr>
          <a:xfrm>
            <a:off x="1395360" y="360360"/>
            <a:ext cx="7419960" cy="1187280"/>
            <a:chOff x="1395360" y="360360"/>
            <a:chExt cx="7419960" cy="1187280"/>
          </a:xfrm>
        </p:grpSpPr>
        <p:pic>
          <p:nvPicPr>
            <p:cNvPr id="192" name="Скругленный прямоугольник 9" descr=""/>
            <p:cNvPicPr/>
            <p:nvPr/>
          </p:nvPicPr>
          <p:blipFill>
            <a:blip r:embed="rId7"/>
            <a:stretch/>
          </p:blipFill>
          <p:spPr>
            <a:xfrm>
              <a:off x="1395360" y="360360"/>
              <a:ext cx="7419960" cy="1187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3" name="CustomShape 12"/>
            <p:cNvSpPr/>
            <p:nvPr/>
          </p:nvSpPr>
          <p:spPr>
            <a:xfrm>
              <a:off x="1521000" y="450720"/>
              <a:ext cx="716904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4e2929"/>
                  </a:solidFill>
                  <a:latin typeface="Arial"/>
                </a:rPr>
                <a:t>4</a:t>
              </a:r>
              <a:r>
                <a:rPr b="1" lang="ru-RU" sz="1800" spc="-1" strike="noStrike">
                  <a:solidFill>
                    <a:srgbClr val="000000"/>
                  </a:solidFill>
                  <a:latin typeface="Arial"/>
                </a:rPr>
                <a:t>. Укажите варианты ответов, в которых дано верное объяснение написания выделенного слова. Запишите номера этих ответов.</a:t>
              </a: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194" name="CustomShape 13"/>
          <p:cNvSpPr/>
          <p:nvPr/>
        </p:nvSpPr>
        <p:spPr>
          <a:xfrm>
            <a:off x="611280" y="1555920"/>
            <a:ext cx="8353440" cy="42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РАЗМЫШЛЯЕШЬ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— в форме повелительного наклонения глагола после шипящего пишется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Ь.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2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НЕКОГДА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в приставке отрицательного местоимения в безударном положении пишется гласная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Е.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2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3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ГОРЯЧО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(любить) — под ударением в суффиксе наречий после шипящей пишется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О.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3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4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ОТРЕЗАТЬ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на конце приставки перед глухим согласным пишется буква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Т.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4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5) СЪЕШЬ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— после шипящих в повелительном наклонении глагола пишется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Ь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Char char="•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1"/>
          <p:cNvGrpSpPr/>
          <p:nvPr/>
        </p:nvGrpSpPr>
        <p:grpSpPr>
          <a:xfrm>
            <a:off x="231840" y="5827680"/>
            <a:ext cx="1590480" cy="1066680"/>
            <a:chOff x="231840" y="5827680"/>
            <a:chExt cx="1590480" cy="1066680"/>
          </a:xfrm>
        </p:grpSpPr>
        <p:pic>
          <p:nvPicPr>
            <p:cNvPr id="196" name="Скругленный прямоугольник 4" descr=""/>
            <p:cNvPicPr/>
            <p:nvPr/>
          </p:nvPicPr>
          <p:blipFill>
            <a:blip r:embed="rId1"/>
            <a:stretch/>
          </p:blipFill>
          <p:spPr>
            <a:xfrm>
              <a:off x="231840" y="5827680"/>
              <a:ext cx="159048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7" name="CustomShape 2"/>
            <p:cNvSpPr/>
            <p:nvPr/>
          </p:nvSpPr>
          <p:spPr>
            <a:xfrm>
              <a:off x="357120" y="592128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12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98" name="Group 3"/>
          <p:cNvGrpSpPr/>
          <p:nvPr/>
        </p:nvGrpSpPr>
        <p:grpSpPr>
          <a:xfrm>
            <a:off x="3486240" y="5821200"/>
            <a:ext cx="1585800" cy="1067040"/>
            <a:chOff x="3486240" y="5821200"/>
            <a:chExt cx="1585800" cy="1067040"/>
          </a:xfrm>
        </p:grpSpPr>
        <p:pic>
          <p:nvPicPr>
            <p:cNvPr id="199" name="Скругленный прямоугольник 5" descr=""/>
            <p:cNvPicPr/>
            <p:nvPr/>
          </p:nvPicPr>
          <p:blipFill>
            <a:blip r:embed="rId2"/>
            <a:stretch/>
          </p:blipFill>
          <p:spPr>
            <a:xfrm>
              <a:off x="3486240" y="5821200"/>
              <a:ext cx="158580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0" name="CustomShape 4"/>
            <p:cNvSpPr/>
            <p:nvPr/>
          </p:nvSpPr>
          <p:spPr>
            <a:xfrm>
              <a:off x="3608280" y="591336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34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01" name="Group 5"/>
          <p:cNvGrpSpPr/>
          <p:nvPr/>
        </p:nvGrpSpPr>
        <p:grpSpPr>
          <a:xfrm>
            <a:off x="1859040" y="5821200"/>
            <a:ext cx="1585800" cy="1067040"/>
            <a:chOff x="1859040" y="5821200"/>
            <a:chExt cx="1585800" cy="1067040"/>
          </a:xfrm>
        </p:grpSpPr>
        <p:pic>
          <p:nvPicPr>
            <p:cNvPr id="202" name="Скругленный прямоугольник 6" descr=""/>
            <p:cNvPicPr/>
            <p:nvPr/>
          </p:nvPicPr>
          <p:blipFill>
            <a:blip r:embed="rId3"/>
            <a:stretch/>
          </p:blipFill>
          <p:spPr>
            <a:xfrm>
              <a:off x="1859040" y="5821200"/>
              <a:ext cx="158580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3" name="CustomShape 6"/>
            <p:cNvSpPr/>
            <p:nvPr/>
          </p:nvSpPr>
          <p:spPr>
            <a:xfrm>
              <a:off x="1982880" y="591336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04" name="Group 7"/>
          <p:cNvGrpSpPr/>
          <p:nvPr/>
        </p:nvGrpSpPr>
        <p:grpSpPr>
          <a:xfrm>
            <a:off x="6943680" y="5797440"/>
            <a:ext cx="1584360" cy="1067040"/>
            <a:chOff x="6943680" y="5797440"/>
            <a:chExt cx="1584360" cy="1067040"/>
          </a:xfrm>
        </p:grpSpPr>
        <p:pic>
          <p:nvPicPr>
            <p:cNvPr id="205" name="Скругленный прямоугольник 7" descr=""/>
            <p:cNvPicPr/>
            <p:nvPr/>
          </p:nvPicPr>
          <p:blipFill>
            <a:blip r:embed="rId4"/>
            <a:stretch/>
          </p:blipFill>
          <p:spPr>
            <a:xfrm>
              <a:off x="6943680" y="5797440"/>
              <a:ext cx="158436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6" name="CustomShape 8"/>
            <p:cNvSpPr/>
            <p:nvPr/>
          </p:nvSpPr>
          <p:spPr>
            <a:xfrm>
              <a:off x="7064280" y="5894280"/>
              <a:ext cx="1339920" cy="8240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13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07" name="Group 9"/>
          <p:cNvGrpSpPr/>
          <p:nvPr/>
        </p:nvGrpSpPr>
        <p:grpSpPr>
          <a:xfrm>
            <a:off x="5145120" y="5821200"/>
            <a:ext cx="1584360" cy="1067040"/>
            <a:chOff x="5145120" y="5821200"/>
            <a:chExt cx="1584360" cy="1067040"/>
          </a:xfrm>
        </p:grpSpPr>
        <p:pic>
          <p:nvPicPr>
            <p:cNvPr id="208" name="Скругленный прямоугольник 10" descr=""/>
            <p:cNvPicPr/>
            <p:nvPr/>
          </p:nvPicPr>
          <p:blipFill>
            <a:blip r:embed="rId5"/>
            <a:stretch/>
          </p:blipFill>
          <p:spPr>
            <a:xfrm>
              <a:off x="5145120" y="5821200"/>
              <a:ext cx="158436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9" name="CustomShape 10"/>
            <p:cNvSpPr/>
            <p:nvPr/>
          </p:nvSpPr>
          <p:spPr>
            <a:xfrm>
              <a:off x="5268960" y="591336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24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pic>
        <p:nvPicPr>
          <p:cNvPr id="210" name="Picture 2" descr="\\V26\EGE2020_oblozhki\EGE\Rus\rus_zadachnik_2020_v1-01.tif"/>
          <p:cNvPicPr/>
          <p:nvPr/>
        </p:nvPicPr>
        <p:blipFill>
          <a:blip r:embed="rId6"/>
          <a:stretch/>
        </p:blipFill>
        <p:spPr>
          <a:xfrm>
            <a:off x="100080" y="106200"/>
            <a:ext cx="1082520" cy="1627200"/>
          </a:xfrm>
          <a:prstGeom prst="rect">
            <a:avLst/>
          </a:prstGeom>
          <a:ln w="9360">
            <a:solidFill>
              <a:srgbClr val="00b0f0"/>
            </a:solidFill>
            <a:miter/>
          </a:ln>
        </p:spPr>
      </p:pic>
      <p:grpSp>
        <p:nvGrpSpPr>
          <p:cNvPr id="211" name="Group 11"/>
          <p:cNvGrpSpPr/>
          <p:nvPr/>
        </p:nvGrpSpPr>
        <p:grpSpPr>
          <a:xfrm>
            <a:off x="1395360" y="360360"/>
            <a:ext cx="7419960" cy="1187280"/>
            <a:chOff x="1395360" y="360360"/>
            <a:chExt cx="7419960" cy="1187280"/>
          </a:xfrm>
        </p:grpSpPr>
        <p:pic>
          <p:nvPicPr>
            <p:cNvPr id="212" name="Скругленный прямоугольник 9" descr=""/>
            <p:cNvPicPr/>
            <p:nvPr/>
          </p:nvPicPr>
          <p:blipFill>
            <a:blip r:embed="rId7"/>
            <a:stretch/>
          </p:blipFill>
          <p:spPr>
            <a:xfrm>
              <a:off x="1395360" y="360360"/>
              <a:ext cx="7419960" cy="1187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3" name="CustomShape 12"/>
            <p:cNvSpPr/>
            <p:nvPr/>
          </p:nvSpPr>
          <p:spPr>
            <a:xfrm>
              <a:off x="1521000" y="450720"/>
              <a:ext cx="716904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4e2929"/>
                  </a:solidFill>
                  <a:latin typeface="Arial"/>
                </a:rPr>
                <a:t>5</a:t>
              </a:r>
              <a:r>
                <a:rPr b="1" lang="ru-RU" sz="1800" spc="-1" strike="noStrike">
                  <a:solidFill>
                    <a:srgbClr val="000000"/>
                  </a:solidFill>
                  <a:latin typeface="Arial"/>
                </a:rPr>
                <a:t>. Укажите варианты ответов, в которых дано верное объяснение написания выделенного слова. Запишите номера этих ответов.</a:t>
              </a: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214" name="CustomShape 13"/>
          <p:cNvSpPr/>
          <p:nvPr/>
        </p:nvSpPr>
        <p:spPr>
          <a:xfrm>
            <a:off x="611280" y="1555920"/>
            <a:ext cx="8353440" cy="475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ПРЕДЫНФАРКТНЫЙ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— после русской приставки, оканчивающейся на согласный, в корне пишется буква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Ы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	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2"/>
            </a:pP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(отнюдь)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НЕ ЛАСКОВО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— раздельное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написание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частицы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НЕ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с прилагательным определяется наличием частицы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ОТНЮДЬ.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2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3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НЕ ДОЛЖЕН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—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НЕ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пишется раздельно с краткими причастиями.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3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4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РАССМОТРИШЬ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— в безударном личном окончании глагола </a:t>
            </a:r>
            <a:r>
              <a:rPr b="0" lang="en-US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II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спряжения пишется буква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И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4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5) ПИЛЯЩИЙ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(дрова) — в суффиксе действительного причастия настоящего времени,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образованного от глагола </a:t>
            </a:r>
            <a:r>
              <a:rPr b="0" lang="en-US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I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спряжения, пишется буква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Я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Char char="•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roup 1"/>
          <p:cNvGrpSpPr/>
          <p:nvPr/>
        </p:nvGrpSpPr>
        <p:grpSpPr>
          <a:xfrm>
            <a:off x="3529080" y="5827680"/>
            <a:ext cx="1592280" cy="1066680"/>
            <a:chOff x="3529080" y="5827680"/>
            <a:chExt cx="1592280" cy="1066680"/>
          </a:xfrm>
        </p:grpSpPr>
        <p:pic>
          <p:nvPicPr>
            <p:cNvPr id="216" name="Скругленный прямоугольник 4" descr=""/>
            <p:cNvPicPr/>
            <p:nvPr/>
          </p:nvPicPr>
          <p:blipFill>
            <a:blip r:embed="rId1"/>
            <a:stretch/>
          </p:blipFill>
          <p:spPr>
            <a:xfrm>
              <a:off x="3529080" y="5827680"/>
              <a:ext cx="159228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7" name="CustomShape 2"/>
            <p:cNvSpPr/>
            <p:nvPr/>
          </p:nvSpPr>
          <p:spPr>
            <a:xfrm>
              <a:off x="3656160" y="5921280"/>
              <a:ext cx="13395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12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18" name="Group 3"/>
          <p:cNvGrpSpPr/>
          <p:nvPr/>
        </p:nvGrpSpPr>
        <p:grpSpPr>
          <a:xfrm>
            <a:off x="1779480" y="5827680"/>
            <a:ext cx="1592280" cy="1066680"/>
            <a:chOff x="1779480" y="5827680"/>
            <a:chExt cx="1592280" cy="1066680"/>
          </a:xfrm>
        </p:grpSpPr>
        <p:pic>
          <p:nvPicPr>
            <p:cNvPr id="219" name="Скругленный прямоугольник 5" descr=""/>
            <p:cNvPicPr/>
            <p:nvPr/>
          </p:nvPicPr>
          <p:blipFill>
            <a:blip r:embed="rId2"/>
            <a:stretch/>
          </p:blipFill>
          <p:spPr>
            <a:xfrm>
              <a:off x="1779480" y="5827680"/>
              <a:ext cx="159228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20" name="CustomShape 4"/>
            <p:cNvSpPr/>
            <p:nvPr/>
          </p:nvSpPr>
          <p:spPr>
            <a:xfrm>
              <a:off x="1905120" y="5921280"/>
              <a:ext cx="13395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34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21" name="Group 5"/>
          <p:cNvGrpSpPr/>
          <p:nvPr/>
        </p:nvGrpSpPr>
        <p:grpSpPr>
          <a:xfrm>
            <a:off x="195120" y="5827680"/>
            <a:ext cx="1584360" cy="1066680"/>
            <a:chOff x="195120" y="5827680"/>
            <a:chExt cx="1584360" cy="1066680"/>
          </a:xfrm>
        </p:grpSpPr>
        <p:pic>
          <p:nvPicPr>
            <p:cNvPr id="222" name="Скругленный прямоугольник 6" descr=""/>
            <p:cNvPicPr/>
            <p:nvPr/>
          </p:nvPicPr>
          <p:blipFill>
            <a:blip r:embed="rId3"/>
            <a:stretch/>
          </p:blipFill>
          <p:spPr>
            <a:xfrm>
              <a:off x="195120" y="5827680"/>
              <a:ext cx="158436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23" name="CustomShape 6"/>
            <p:cNvSpPr/>
            <p:nvPr/>
          </p:nvSpPr>
          <p:spPr>
            <a:xfrm>
              <a:off x="316080" y="5921280"/>
              <a:ext cx="13395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24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24" name="Group 7"/>
          <p:cNvGrpSpPr/>
          <p:nvPr/>
        </p:nvGrpSpPr>
        <p:grpSpPr>
          <a:xfrm>
            <a:off x="6943680" y="5797440"/>
            <a:ext cx="1584360" cy="1067040"/>
            <a:chOff x="6943680" y="5797440"/>
            <a:chExt cx="1584360" cy="1067040"/>
          </a:xfrm>
        </p:grpSpPr>
        <p:pic>
          <p:nvPicPr>
            <p:cNvPr id="225" name="Скругленный прямоугольник 7" descr=""/>
            <p:cNvPicPr/>
            <p:nvPr/>
          </p:nvPicPr>
          <p:blipFill>
            <a:blip r:embed="rId4"/>
            <a:stretch/>
          </p:blipFill>
          <p:spPr>
            <a:xfrm>
              <a:off x="6943680" y="5797440"/>
              <a:ext cx="158436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26" name="CustomShape 8"/>
            <p:cNvSpPr/>
            <p:nvPr/>
          </p:nvSpPr>
          <p:spPr>
            <a:xfrm>
              <a:off x="7064280" y="5894280"/>
              <a:ext cx="1339920" cy="8240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27" name="Group 9"/>
          <p:cNvGrpSpPr/>
          <p:nvPr/>
        </p:nvGrpSpPr>
        <p:grpSpPr>
          <a:xfrm>
            <a:off x="5145120" y="5821200"/>
            <a:ext cx="1584360" cy="1067040"/>
            <a:chOff x="5145120" y="5821200"/>
            <a:chExt cx="1584360" cy="1067040"/>
          </a:xfrm>
        </p:grpSpPr>
        <p:pic>
          <p:nvPicPr>
            <p:cNvPr id="228" name="Скругленный прямоугольник 10" descr=""/>
            <p:cNvPicPr/>
            <p:nvPr/>
          </p:nvPicPr>
          <p:blipFill>
            <a:blip r:embed="rId5"/>
            <a:stretch/>
          </p:blipFill>
          <p:spPr>
            <a:xfrm>
              <a:off x="5145120" y="5821200"/>
              <a:ext cx="158436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29" name="CustomShape 10"/>
            <p:cNvSpPr/>
            <p:nvPr/>
          </p:nvSpPr>
          <p:spPr>
            <a:xfrm>
              <a:off x="5268960" y="591336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45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pic>
        <p:nvPicPr>
          <p:cNvPr id="230" name="Picture 2" descr="\\V26\EGE2020_oblozhki\EGE\Rus\rus_zadachnik_2020_v1-01.tif"/>
          <p:cNvPicPr/>
          <p:nvPr/>
        </p:nvPicPr>
        <p:blipFill>
          <a:blip r:embed="rId6"/>
          <a:stretch/>
        </p:blipFill>
        <p:spPr>
          <a:xfrm>
            <a:off x="100080" y="106200"/>
            <a:ext cx="1082520" cy="1627200"/>
          </a:xfrm>
          <a:prstGeom prst="rect">
            <a:avLst/>
          </a:prstGeom>
          <a:ln w="9360">
            <a:solidFill>
              <a:srgbClr val="00b0f0"/>
            </a:solidFill>
            <a:miter/>
          </a:ln>
        </p:spPr>
      </p:pic>
      <p:grpSp>
        <p:nvGrpSpPr>
          <p:cNvPr id="231" name="Group 11"/>
          <p:cNvGrpSpPr/>
          <p:nvPr/>
        </p:nvGrpSpPr>
        <p:grpSpPr>
          <a:xfrm>
            <a:off x="1395360" y="360360"/>
            <a:ext cx="7419960" cy="1187280"/>
            <a:chOff x="1395360" y="360360"/>
            <a:chExt cx="7419960" cy="1187280"/>
          </a:xfrm>
        </p:grpSpPr>
        <p:pic>
          <p:nvPicPr>
            <p:cNvPr id="232" name="Скругленный прямоугольник 9" descr=""/>
            <p:cNvPicPr/>
            <p:nvPr/>
          </p:nvPicPr>
          <p:blipFill>
            <a:blip r:embed="rId7"/>
            <a:stretch/>
          </p:blipFill>
          <p:spPr>
            <a:xfrm>
              <a:off x="1395360" y="360360"/>
              <a:ext cx="7419960" cy="1187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3" name="CustomShape 12"/>
            <p:cNvSpPr/>
            <p:nvPr/>
          </p:nvSpPr>
          <p:spPr>
            <a:xfrm>
              <a:off x="1521000" y="450720"/>
              <a:ext cx="716904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4e2929"/>
                  </a:solidFill>
                  <a:latin typeface="Arial"/>
                </a:rPr>
                <a:t>6</a:t>
              </a:r>
              <a:r>
                <a:rPr b="1" lang="ru-RU" sz="1800" spc="-1" strike="noStrike">
                  <a:solidFill>
                    <a:srgbClr val="000000"/>
                  </a:solidFill>
                  <a:latin typeface="Arial"/>
                </a:rPr>
                <a:t>. Укажите варианты ответов, в которых дано верное объяснение написания выделенного слова. Запишите номера этих ответов.</a:t>
              </a: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234" name="CustomShape 13"/>
          <p:cNvSpPr/>
          <p:nvPr/>
        </p:nvSpPr>
        <p:spPr>
          <a:xfrm>
            <a:off x="611280" y="1555920"/>
            <a:ext cx="8353440" cy="42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/>
            </a:pP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(речи)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ТОРЖЕСТВЕННЫ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в наречии пишется столько же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, сколько и в слове, от которого оно образовано.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2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СЪЁЖИТЬСЯ —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разделительный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Ъ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знак пишется после приставки, оканчивающейся на согласный, перед гласной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Ё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2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3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ПАЛИСАДНИК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в корне с чередующейся гласной в безударной позиции пишется буква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И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3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4"/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НЕ ГОТОВ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краткое прилагательное, не имеющее полной формы, с 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НЕ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пишется раздельно.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4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5)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(дом)</a:t>
            </a:r>
            <a:r>
              <a:rPr b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НАПОДОБИЕ 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(замка) — производный союз, пишется слитно.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Char char="•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1"/>
          <p:cNvGrpSpPr/>
          <p:nvPr/>
        </p:nvGrpSpPr>
        <p:grpSpPr>
          <a:xfrm>
            <a:off x="3529080" y="5827680"/>
            <a:ext cx="1592280" cy="1066680"/>
            <a:chOff x="3529080" y="5827680"/>
            <a:chExt cx="1592280" cy="1066680"/>
          </a:xfrm>
        </p:grpSpPr>
        <p:pic>
          <p:nvPicPr>
            <p:cNvPr id="236" name="Скругленный прямоугольник 4" descr=""/>
            <p:cNvPicPr/>
            <p:nvPr/>
          </p:nvPicPr>
          <p:blipFill>
            <a:blip r:embed="rId1"/>
            <a:stretch/>
          </p:blipFill>
          <p:spPr>
            <a:xfrm>
              <a:off x="3529080" y="5827680"/>
              <a:ext cx="159228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7" name="CustomShape 2"/>
            <p:cNvSpPr/>
            <p:nvPr/>
          </p:nvSpPr>
          <p:spPr>
            <a:xfrm>
              <a:off x="3656160" y="5921280"/>
              <a:ext cx="13395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45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38" name="Group 3"/>
          <p:cNvGrpSpPr/>
          <p:nvPr/>
        </p:nvGrpSpPr>
        <p:grpSpPr>
          <a:xfrm>
            <a:off x="1779480" y="5827680"/>
            <a:ext cx="1592280" cy="1066680"/>
            <a:chOff x="1779480" y="5827680"/>
            <a:chExt cx="1592280" cy="1066680"/>
          </a:xfrm>
        </p:grpSpPr>
        <p:pic>
          <p:nvPicPr>
            <p:cNvPr id="239" name="Скругленный прямоугольник 5" descr=""/>
            <p:cNvPicPr/>
            <p:nvPr/>
          </p:nvPicPr>
          <p:blipFill>
            <a:blip r:embed="rId2"/>
            <a:stretch/>
          </p:blipFill>
          <p:spPr>
            <a:xfrm>
              <a:off x="1779480" y="5827680"/>
              <a:ext cx="159228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0" name="CustomShape 4"/>
            <p:cNvSpPr/>
            <p:nvPr/>
          </p:nvSpPr>
          <p:spPr>
            <a:xfrm>
              <a:off x="1905120" y="5921280"/>
              <a:ext cx="13395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34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41" name="Group 5"/>
          <p:cNvGrpSpPr/>
          <p:nvPr/>
        </p:nvGrpSpPr>
        <p:grpSpPr>
          <a:xfrm>
            <a:off x="7265880" y="5797440"/>
            <a:ext cx="1586160" cy="1067040"/>
            <a:chOff x="7265880" y="5797440"/>
            <a:chExt cx="1586160" cy="1067040"/>
          </a:xfrm>
        </p:grpSpPr>
        <p:pic>
          <p:nvPicPr>
            <p:cNvPr id="242" name="Скругленный прямоугольник 6" descr=""/>
            <p:cNvPicPr/>
            <p:nvPr/>
          </p:nvPicPr>
          <p:blipFill>
            <a:blip r:embed="rId3"/>
            <a:stretch/>
          </p:blipFill>
          <p:spPr>
            <a:xfrm>
              <a:off x="7265880" y="5797440"/>
              <a:ext cx="158616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3" name="CustomShape 6"/>
            <p:cNvSpPr/>
            <p:nvPr/>
          </p:nvSpPr>
          <p:spPr>
            <a:xfrm>
              <a:off x="7388280" y="5889600"/>
              <a:ext cx="13381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44" name="Group 7"/>
          <p:cNvGrpSpPr/>
          <p:nvPr/>
        </p:nvGrpSpPr>
        <p:grpSpPr>
          <a:xfrm>
            <a:off x="195120" y="5797440"/>
            <a:ext cx="1584360" cy="1067040"/>
            <a:chOff x="195120" y="5797440"/>
            <a:chExt cx="1584360" cy="1067040"/>
          </a:xfrm>
        </p:grpSpPr>
        <p:pic>
          <p:nvPicPr>
            <p:cNvPr id="245" name="Скругленный прямоугольник 7" descr=""/>
            <p:cNvPicPr/>
            <p:nvPr/>
          </p:nvPicPr>
          <p:blipFill>
            <a:blip r:embed="rId4"/>
            <a:stretch/>
          </p:blipFill>
          <p:spPr>
            <a:xfrm>
              <a:off x="195120" y="5797440"/>
              <a:ext cx="158436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6" name="CustomShape 8"/>
            <p:cNvSpPr/>
            <p:nvPr/>
          </p:nvSpPr>
          <p:spPr>
            <a:xfrm>
              <a:off x="316080" y="5889600"/>
              <a:ext cx="13395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 </a:t>
              </a: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47" name="Group 9"/>
          <p:cNvGrpSpPr/>
          <p:nvPr/>
        </p:nvGrpSpPr>
        <p:grpSpPr>
          <a:xfrm>
            <a:off x="5383080" y="5815080"/>
            <a:ext cx="1584360" cy="1066680"/>
            <a:chOff x="5383080" y="5815080"/>
            <a:chExt cx="1584360" cy="1066680"/>
          </a:xfrm>
        </p:grpSpPr>
        <p:pic>
          <p:nvPicPr>
            <p:cNvPr id="248" name="Скругленный прямоугольник 10" descr=""/>
            <p:cNvPicPr/>
            <p:nvPr/>
          </p:nvPicPr>
          <p:blipFill>
            <a:blip r:embed="rId5"/>
            <a:stretch/>
          </p:blipFill>
          <p:spPr>
            <a:xfrm>
              <a:off x="5383080" y="5815080"/>
              <a:ext cx="158436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9" name="CustomShape 10"/>
            <p:cNvSpPr/>
            <p:nvPr/>
          </p:nvSpPr>
          <p:spPr>
            <a:xfrm>
              <a:off x="5504040" y="5908680"/>
              <a:ext cx="13395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12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pic>
        <p:nvPicPr>
          <p:cNvPr id="250" name="Picture 2" descr="\\V26\EGE2020_oblozhki\EGE\Rus\rus_zadachnik_2020_v1-01.tif"/>
          <p:cNvPicPr/>
          <p:nvPr/>
        </p:nvPicPr>
        <p:blipFill>
          <a:blip r:embed="rId6"/>
          <a:stretch/>
        </p:blipFill>
        <p:spPr>
          <a:xfrm>
            <a:off x="100080" y="106200"/>
            <a:ext cx="1082520" cy="1449720"/>
          </a:xfrm>
          <a:prstGeom prst="rect">
            <a:avLst/>
          </a:prstGeom>
          <a:ln w="9360">
            <a:solidFill>
              <a:srgbClr val="00b0f0"/>
            </a:solidFill>
            <a:miter/>
          </a:ln>
        </p:spPr>
      </p:pic>
      <p:grpSp>
        <p:nvGrpSpPr>
          <p:cNvPr id="251" name="Group 11"/>
          <p:cNvGrpSpPr/>
          <p:nvPr/>
        </p:nvGrpSpPr>
        <p:grpSpPr>
          <a:xfrm>
            <a:off x="1395360" y="360360"/>
            <a:ext cx="7419960" cy="1187280"/>
            <a:chOff x="1395360" y="360360"/>
            <a:chExt cx="7419960" cy="1187280"/>
          </a:xfrm>
        </p:grpSpPr>
        <p:pic>
          <p:nvPicPr>
            <p:cNvPr id="252" name="Скругленный прямоугольник 9" descr=""/>
            <p:cNvPicPr/>
            <p:nvPr/>
          </p:nvPicPr>
          <p:blipFill>
            <a:blip r:embed="rId7"/>
            <a:stretch/>
          </p:blipFill>
          <p:spPr>
            <a:xfrm>
              <a:off x="1395360" y="360360"/>
              <a:ext cx="7419960" cy="1187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3" name="CustomShape 12"/>
            <p:cNvSpPr/>
            <p:nvPr/>
          </p:nvSpPr>
          <p:spPr>
            <a:xfrm>
              <a:off x="1521000" y="450720"/>
              <a:ext cx="716904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4e2929"/>
                  </a:solidFill>
                  <a:latin typeface="Arial"/>
                </a:rPr>
                <a:t>7</a:t>
              </a:r>
              <a:r>
                <a:rPr b="1" lang="ru-RU" sz="1800" spc="-1" strike="noStrike">
                  <a:solidFill>
                    <a:srgbClr val="000000"/>
                  </a:solidFill>
                  <a:latin typeface="Arial"/>
                </a:rPr>
                <a:t>. Укажите варианты ответов, в которых дано верное объяснение написания выделенного слова. Запишите номера этих ответов.</a:t>
              </a: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254" name="CustomShape 13"/>
          <p:cNvSpPr/>
          <p:nvPr/>
        </p:nvSpPr>
        <p:spPr>
          <a:xfrm>
            <a:off x="100080" y="1700280"/>
            <a:ext cx="8864640" cy="423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/>
            </a:pPr>
            <a:r>
              <a:rPr b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УГОВАРИВАТЬ 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</a:t>
            </a:r>
            <a:r>
              <a:rPr b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правописание суффикса зависит от того, что в форме 1 лица единственного числа настоящего времени суффикс </a:t>
            </a:r>
            <a:r>
              <a:rPr b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-ИВА-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не изменяется.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2"/>
            </a:pPr>
            <a:r>
              <a:rPr b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ЗАМУЖ 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в кратком имени прилагательном с основой на шипящий </a:t>
            </a:r>
            <a:r>
              <a:rPr b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Ь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не пишется.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2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3"/>
            </a:pPr>
            <a:r>
              <a:rPr b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ЕЖОВЫЙ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— в корне имени прилагательного после шипящей под ударением пишется</a:t>
            </a:r>
            <a:r>
              <a:rPr b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О.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3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4"/>
            </a:pPr>
            <a:r>
              <a:rPr b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ВЫРОВНЕННАЯ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(площадка) — написание безударной гласной в корне определяется лексическим значением слова — </a:t>
            </a:r>
            <a:r>
              <a:rPr b="0" i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ровный, гладкий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AutoNum type="arabicParenR" startAt="4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5)</a:t>
            </a:r>
            <a:r>
              <a:rPr b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	</a:t>
            </a:r>
            <a:r>
              <a:rPr b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ВО-ПЕРВЫХ 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— имя прилагательное образовано от основы порядкового числительного приставочно-суффиксальным способом, поэтому пишется через дефис.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ct val="100000"/>
              </a:lnSpc>
              <a:buClr>
                <a:srgbClr val="000000"/>
              </a:buClr>
              <a:buFont typeface="SchoolBookC"/>
              <a:buChar char="•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</TotalTime>
  <Application>LibreOffice/6.1.5.2$Linux_X86_64 LibreOffice_project/10$Build-2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2011-11-17T20:20:59Z</dcterms:created>
  <dc:creator>Ахметшина</dc:creator>
  <dc:description/>
  <dc:language>en-US</dc:language>
  <cp:lastModifiedBy>Пользователь Windows</cp:lastModifiedBy>
  <dcterms:modified xsi:type="dcterms:W3CDTF">2019-08-21T07:35:55Z</dcterms:modified>
  <cp:revision>102</cp:revision>
  <dc:subject/>
  <dc:title>Слайд 1</dc:title>
</cp:coreProperties>
</file>