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0" r:id="rId12"/>
    <p:sldId id="271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70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513E-E643-4BB0-A93E-9F2987E31035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3852-F133-4454-8C03-350CF69AB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513E-E643-4BB0-A93E-9F2987E31035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3852-F133-4454-8C03-350CF69AB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513E-E643-4BB0-A93E-9F2987E31035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3852-F133-4454-8C03-350CF69AB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Алгоритмы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3E80D-5BD9-4172-B994-968917C5E9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Алгоритмы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3E80D-5BD9-4172-B994-968917C5E9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Алгоритмы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3E80D-5BD9-4172-B994-968917C5E9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Алгоритмы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3E80D-5BD9-4172-B994-968917C5E9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Алгоритмы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3E80D-5BD9-4172-B994-968917C5E9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Алгоритмы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3E80D-5BD9-4172-B994-968917C5E9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Алгоритмы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3E80D-5BD9-4172-B994-968917C5E9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Алгоритмы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3E80D-5BD9-4172-B994-968917C5E9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513E-E643-4BB0-A93E-9F2987E31035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3852-F133-4454-8C03-350CF69AB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Алгоритмы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3E80D-5BD9-4172-B994-968917C5E9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Алгоритмы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3E80D-5BD9-4172-B994-968917C5E9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Алгоритмы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3E80D-5BD9-4172-B994-968917C5E9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Алгоритмы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3E80D-5BD9-4172-B994-968917C5E9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513E-E643-4BB0-A93E-9F2987E31035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3852-F133-4454-8C03-350CF69AB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513E-E643-4BB0-A93E-9F2987E31035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3852-F133-4454-8C03-350CF69AB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513E-E643-4BB0-A93E-9F2987E31035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3852-F133-4454-8C03-350CF69AB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513E-E643-4BB0-A93E-9F2987E31035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3852-F133-4454-8C03-350CF69AB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513E-E643-4BB0-A93E-9F2987E31035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3852-F133-4454-8C03-350CF69AB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513E-E643-4BB0-A93E-9F2987E31035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3852-F133-4454-8C03-350CF69AB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513E-E643-4BB0-A93E-9F2987E31035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3852-F133-4454-8C03-350CF69AB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 cstate="print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3513E-E643-4BB0-A93E-9F2987E31035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A3852-F133-4454-8C03-350CF69AB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238" y="1112838"/>
            <a:ext cx="8653462" cy="1487487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Циклические алгоритмы в 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Python</a:t>
            </a:r>
            <a:endParaRPr lang="ru-RU" sz="5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0662" name="Picture 6" descr="https://cf2.ppt-online.org/files2/slide/i/iAeRdYWmyw378VoQ4ctFblxaXCpZHSrEJ50UsuDhOG/slide-9.jpg"/>
          <p:cNvPicPr>
            <a:picLocks noChangeAspect="1" noChangeArrowheads="1"/>
          </p:cNvPicPr>
          <p:nvPr/>
        </p:nvPicPr>
        <p:blipFill>
          <a:blip r:embed="rId2"/>
          <a:srcRect l="32731" t="28426" r="33578" b="24884"/>
          <a:stretch>
            <a:fillRect/>
          </a:stretch>
        </p:blipFill>
        <p:spPr bwMode="auto">
          <a:xfrm>
            <a:off x="2285984" y="2857496"/>
            <a:ext cx="4429156" cy="3440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001156" cy="773113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altLang="ru-RU" b="1" dirty="0" smtClean="0">
                <a:ln/>
                <a:solidFill>
                  <a:schemeClr val="accent3"/>
                </a:solidFill>
              </a:rPr>
              <a:t>Максимальная цифра числа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281238" y="2444771"/>
            <a:ext cx="4602162" cy="3540125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med" len="med"/>
            <a:tailEnd type="none" w="lg" len="lg"/>
          </a:ln>
          <a:effectLst/>
        </p:spPr>
        <p:txBody>
          <a:bodyPr anchor="ctr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en-US" sz="28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 =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int</a:t>
            </a:r>
            <a:r>
              <a:rPr lang="en-US" sz="28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input</a:t>
            </a:r>
            <a:r>
              <a:rPr lang="en-US" sz="28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())</a:t>
            </a:r>
          </a:p>
          <a:p>
            <a:pPr>
              <a:spcAft>
                <a:spcPts val="0"/>
              </a:spcAft>
              <a:defRPr/>
            </a:pPr>
            <a:r>
              <a:rPr lang="en-US" sz="28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M</a:t>
            </a:r>
            <a:r>
              <a:rPr lang="ru-RU" sz="2800" b="1" dirty="0"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28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=</a:t>
            </a:r>
            <a:r>
              <a:rPr lang="en-US" sz="2800" b="1" dirty="0"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-1</a:t>
            </a:r>
          </a:p>
          <a:p>
            <a:pPr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while</a:t>
            </a:r>
            <a:r>
              <a:rPr lang="en-US" sz="2800" b="1" dirty="0">
                <a:solidFill>
                  <a:srgbClr val="0000FF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28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 &gt;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0</a:t>
            </a:r>
            <a:r>
              <a:rPr lang="en-US" sz="28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:      </a:t>
            </a:r>
          </a:p>
          <a:p>
            <a:pPr>
              <a:spcAft>
                <a:spcPts val="0"/>
              </a:spcAft>
              <a:defRPr/>
            </a:pPr>
            <a:r>
              <a:rPr lang="pt-BR" sz="28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d = n % </a:t>
            </a:r>
            <a:r>
              <a:rPr lang="pt-BR" sz="28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10</a:t>
            </a:r>
            <a:r>
              <a:rPr lang="pt-BR" sz="28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</a:p>
          <a:p>
            <a:pPr>
              <a:spcAft>
                <a:spcPts val="0"/>
              </a:spcAft>
              <a:defRPr/>
            </a:pPr>
            <a:r>
              <a:rPr lang="pt-BR" sz="28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</a:t>
            </a: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if</a:t>
            </a:r>
            <a:r>
              <a:rPr lang="pt-BR" sz="28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d &gt; M:</a:t>
            </a:r>
          </a:p>
          <a:p>
            <a:pPr>
              <a:spcAft>
                <a:spcPts val="0"/>
              </a:spcAft>
              <a:defRPr/>
            </a:pPr>
            <a:r>
              <a:rPr lang="pt-BR" sz="28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M = d</a:t>
            </a:r>
          </a:p>
          <a:p>
            <a:pPr>
              <a:spcAft>
                <a:spcPts val="0"/>
              </a:spcAft>
              <a:defRPr/>
            </a:pPr>
            <a:r>
              <a:rPr lang="pt-BR" sz="28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n = n // </a:t>
            </a:r>
            <a:r>
              <a:rPr lang="pt-BR" sz="28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10</a:t>
            </a:r>
          </a:p>
          <a:p>
            <a:pPr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print</a:t>
            </a:r>
            <a:r>
              <a:rPr lang="pt-BR" sz="28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 M )</a:t>
            </a:r>
            <a:endParaRPr lang="en-US" sz="2800" b="1" dirty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 bwMode="auto">
          <a:xfrm>
            <a:off x="5748338" y="5353071"/>
            <a:ext cx="2036762" cy="1076325"/>
          </a:xfrm>
          <a:prstGeom prst="wedgeRoundRectCallout">
            <a:avLst>
              <a:gd name="adj1" fmla="val -76702"/>
              <a:gd name="adj2" fmla="val -52405"/>
              <a:gd name="adj3" fmla="val 16667"/>
            </a:avLst>
          </a:prstGeom>
          <a:ln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400" dirty="0"/>
              <a:t>отсечь последнюю цифру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 bwMode="auto">
          <a:xfrm>
            <a:off x="268288" y="3343296"/>
            <a:ext cx="1928812" cy="800100"/>
          </a:xfrm>
          <a:prstGeom prst="wedgeRoundRectCallout">
            <a:avLst>
              <a:gd name="adj1" fmla="val 76989"/>
              <a:gd name="adj2" fmla="val 32601"/>
              <a:gd name="adj3" fmla="val 16667"/>
            </a:avLst>
          </a:prstGeom>
          <a:ln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400" dirty="0"/>
              <a:t>последняя цифра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 bwMode="auto">
          <a:xfrm>
            <a:off x="6037263" y="2809896"/>
            <a:ext cx="2763837" cy="762000"/>
          </a:xfrm>
          <a:prstGeom prst="wedgeRoundRectCallout">
            <a:avLst>
              <a:gd name="adj1" fmla="val -89052"/>
              <a:gd name="adj2" fmla="val 49570"/>
              <a:gd name="adj3" fmla="val 16667"/>
            </a:avLst>
          </a:prstGeom>
          <a:ln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400" dirty="0"/>
              <a:t>пока остались цифры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 bwMode="auto">
          <a:xfrm>
            <a:off x="482600" y="4581546"/>
            <a:ext cx="2122488" cy="765175"/>
          </a:xfrm>
          <a:prstGeom prst="wedgeRoundRectCallout">
            <a:avLst>
              <a:gd name="adj1" fmla="val 72015"/>
              <a:gd name="adj2" fmla="val -44073"/>
              <a:gd name="adj3" fmla="val 16667"/>
            </a:avLst>
          </a:prstGeom>
          <a:ln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400" dirty="0"/>
              <a:t>поиск максимума</a:t>
            </a:r>
          </a:p>
        </p:txBody>
      </p:sp>
      <p:sp>
        <p:nvSpPr>
          <p:cNvPr id="77834" name="Прямоугольник 3"/>
          <p:cNvSpPr>
            <a:spLocks noChangeArrowheads="1"/>
          </p:cNvSpPr>
          <p:nvPr/>
        </p:nvSpPr>
        <p:spPr bwMode="auto">
          <a:xfrm>
            <a:off x="384175" y="714356"/>
            <a:ext cx="83439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2438" eaLnBrk="1" hangingPunct="1"/>
            <a:r>
              <a:rPr lang="ru-RU" altLang="ru-RU" sz="2800" b="1" i="1" dirty="0">
                <a:solidFill>
                  <a:schemeClr val="accent1">
                    <a:lumMod val="75000"/>
                  </a:schemeClr>
                </a:solidFill>
              </a:rPr>
              <a:t>Задача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altLang="ru-RU" sz="2800" dirty="0"/>
              <a:t>Определить </a:t>
            </a:r>
            <a:r>
              <a:rPr lang="ru-RU" altLang="ru-RU" sz="2800" b="1" dirty="0">
                <a:solidFill>
                  <a:schemeClr val="accent2">
                    <a:lumMod val="75000"/>
                  </a:schemeClr>
                </a:solidFill>
              </a:rPr>
              <a:t>максимальную цифру</a:t>
            </a:r>
            <a:r>
              <a:rPr lang="ru-RU" altLang="ru-RU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altLang="ru-RU" sz="2800" dirty="0"/>
              <a:t>в десятичной записи целого положительного числа, записанного в переменную </a:t>
            </a:r>
            <a:r>
              <a:rPr lang="ru-RU" altLang="ru-RU" sz="2800" b="1" dirty="0" err="1">
                <a:latin typeface="Courier New" pitchFamily="49" charset="0"/>
                <a:cs typeface="Courier New" pitchFamily="49" charset="0"/>
              </a:rPr>
              <a:t>n</a:t>
            </a:r>
            <a:r>
              <a:rPr lang="ru-RU" altLang="ru-RU" sz="28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  <p:bldP spid="7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Задания</a:t>
            </a:r>
            <a:endParaRPr lang="ru-RU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8301038" cy="535785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1.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smtClean="0"/>
              <a:t>Программист написал программу с циклом:</a:t>
            </a:r>
          </a:p>
          <a:p>
            <a:pPr marL="1438275">
              <a:buNone/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count =0</a:t>
            </a:r>
            <a:endParaRPr lang="ru-RU" sz="2400" b="1" dirty="0" smtClean="0">
              <a:latin typeface="Courier New" pitchFamily="49" charset="0"/>
              <a:cs typeface="Courier New" pitchFamily="49" charset="0"/>
            </a:endParaRPr>
          </a:p>
          <a:p>
            <a:pPr marL="1438275">
              <a:buNone/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while count &lt; 20:</a:t>
            </a:r>
            <a:endParaRPr lang="ru-RU" sz="2400" b="1" dirty="0" smtClean="0">
              <a:latin typeface="Courier New" pitchFamily="49" charset="0"/>
              <a:cs typeface="Courier New" pitchFamily="49" charset="0"/>
            </a:endParaRPr>
          </a:p>
          <a:p>
            <a:pPr marL="1438275">
              <a:buNone/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   print("</a:t>
            </a:r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привет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")</a:t>
            </a:r>
            <a:endParaRPr lang="ru-RU" sz="2400" b="1" dirty="0" smtClean="0">
              <a:latin typeface="Courier New" pitchFamily="49" charset="0"/>
              <a:cs typeface="Courier New" pitchFamily="49" charset="0"/>
            </a:endParaRPr>
          </a:p>
          <a:p>
            <a:pPr marL="1438275">
              <a:buNone/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   count += 1</a:t>
            </a:r>
            <a:endParaRPr lang="ru-RU" sz="2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ru-RU" sz="2400" b="1" dirty="0" smtClean="0"/>
              <a:t>Определите, как  изменится работа программы, если:</a:t>
            </a:r>
          </a:p>
          <a:p>
            <a:pPr indent="19050">
              <a:buNone/>
            </a:pPr>
            <a:r>
              <a:rPr lang="ru-RU" sz="2400" dirty="0" smtClean="0"/>
              <a:t>а) заменить условие на </a:t>
            </a:r>
            <a:r>
              <a:rPr lang="en-US" sz="2400" dirty="0" smtClean="0"/>
              <a:t>count </a:t>
            </a:r>
            <a:r>
              <a:rPr lang="ru-RU" sz="2400" dirty="0" smtClean="0"/>
              <a:t>!=20;</a:t>
            </a:r>
          </a:p>
          <a:p>
            <a:pPr indent="19050">
              <a:buNone/>
            </a:pPr>
            <a:r>
              <a:rPr lang="ru-RU" sz="2400" dirty="0" smtClean="0"/>
              <a:t>б) переставить две строки в теле цикла;</a:t>
            </a:r>
          </a:p>
          <a:p>
            <a:pPr indent="19050">
              <a:buNone/>
            </a:pPr>
            <a:r>
              <a:rPr lang="ru-RU" sz="2400" dirty="0" smtClean="0"/>
              <a:t>в) заменить условие на </a:t>
            </a:r>
            <a:r>
              <a:rPr lang="en-US" sz="2400" dirty="0" smtClean="0"/>
              <a:t>count </a:t>
            </a:r>
            <a:r>
              <a:rPr lang="ru-RU" sz="2400" dirty="0" smtClean="0"/>
              <a:t>&lt;=20;</a:t>
            </a:r>
          </a:p>
          <a:p>
            <a:pPr indent="19050">
              <a:buNone/>
            </a:pPr>
            <a:r>
              <a:rPr lang="ru-RU" sz="2400" dirty="0" smtClean="0"/>
              <a:t>г) заменить условие на </a:t>
            </a:r>
            <a:r>
              <a:rPr lang="en-US" sz="2400" dirty="0" smtClean="0"/>
              <a:t>count </a:t>
            </a:r>
            <a:r>
              <a:rPr lang="ru-RU" sz="2400" dirty="0" smtClean="0"/>
              <a:t>&gt; 20;</a:t>
            </a:r>
          </a:p>
          <a:p>
            <a:pPr indent="19050">
              <a:buNone/>
            </a:pPr>
            <a:r>
              <a:rPr lang="ru-RU" sz="2400" dirty="0" err="1" smtClean="0"/>
              <a:t>д</a:t>
            </a:r>
            <a:r>
              <a:rPr lang="ru-RU" sz="2400" dirty="0" smtClean="0"/>
              <a:t>)  программист забудет написать первую строку;</a:t>
            </a:r>
          </a:p>
          <a:p>
            <a:pPr indent="19050">
              <a:buNone/>
            </a:pPr>
            <a:r>
              <a:rPr lang="ru-RU" sz="2400" dirty="0" smtClean="0"/>
              <a:t>е) программист забудет написать </a:t>
            </a:r>
            <a:r>
              <a:rPr lang="en-US" sz="2400" dirty="0" smtClean="0"/>
              <a:t>count </a:t>
            </a:r>
            <a:r>
              <a:rPr lang="ru-RU" sz="2400" dirty="0" smtClean="0"/>
              <a:t>+= 1?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Задания</a:t>
            </a:r>
            <a:endParaRPr lang="ru-RU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8301038" cy="5715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2.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smtClean="0"/>
              <a:t>Что будет выведено на экран в результате работы цикла?</a:t>
            </a:r>
            <a:endParaRPr lang="ru-RU" sz="2400" b="1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4282" y="1785926"/>
            <a:ext cx="435771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 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k = 1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while k &lt; 5: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print(k, end="")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k+=1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 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k = 4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while k &lt; 10: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print(k*k, end="")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k+=2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0" y="1714488"/>
            <a:ext cx="45720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 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k = 12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while k &gt; 3: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print(2*k-1, end="")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k-=1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г) 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k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= 10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while k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&gt; 2: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print(k*k, end="")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k-=2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596" y="1571612"/>
            <a:ext cx="8375650" cy="27559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Спасибо за внимание!</a:t>
            </a:r>
            <a:endParaRPr lang="ru-RU" sz="8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84119"/>
            <a:ext cx="8929718" cy="773113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alt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Что такое цикл?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3700" y="994460"/>
            <a:ext cx="8607456" cy="107721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61950" eaLnBrk="1" hangingPunct="1">
              <a:spcBef>
                <a:spcPct val="50000"/>
              </a:spcBef>
              <a:defRPr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Цикл </a:t>
            </a:r>
            <a:r>
              <a:rPr lang="ru-RU" sz="3200" b="1" dirty="0"/>
              <a:t>– это многократное выполнение одинаковых действий.</a:t>
            </a:r>
          </a:p>
        </p:txBody>
      </p:sp>
      <p:sp>
        <p:nvSpPr>
          <p:cNvPr id="12" name="Прямоугольник 6"/>
          <p:cNvSpPr>
            <a:spLocks noChangeArrowheads="1"/>
          </p:cNvSpPr>
          <p:nvPr/>
        </p:nvSpPr>
        <p:spPr bwMode="auto">
          <a:xfrm>
            <a:off x="357158" y="2352459"/>
            <a:ext cx="8442325" cy="250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1463" lvl="1" indent="-268288" eaLnBrk="1" hangingPunct="1">
              <a:spcBef>
                <a:spcPct val="15000"/>
              </a:spcBef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Два вида циклов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:</a:t>
            </a:r>
          </a:p>
          <a:p>
            <a:pPr marL="628650" lvl="1" indent="-268288" eaLnBrk="1" hangingPunct="1">
              <a:spcBef>
                <a:spcPct val="15000"/>
              </a:spcBef>
              <a:buFontTx/>
              <a:buChar char="•"/>
              <a:defRPr/>
            </a:pPr>
            <a:r>
              <a:rPr lang="ru-RU" sz="2800" dirty="0">
                <a:latin typeface="Arial" pitchFamily="34" charset="0"/>
              </a:rPr>
              <a:t>цикл с </a:t>
            </a:r>
            <a:r>
              <a:rPr lang="ru-RU" sz="2800" b="1" dirty="0">
                <a:latin typeface="Arial" pitchFamily="34" charset="0"/>
              </a:rPr>
              <a:t>известным</a:t>
            </a:r>
            <a:r>
              <a:rPr lang="ru-RU" sz="2800" dirty="0">
                <a:latin typeface="Arial" pitchFamily="34" charset="0"/>
              </a:rPr>
              <a:t> числом шагов</a:t>
            </a:r>
            <a:r>
              <a:rPr lang="en-US" sz="2800" dirty="0">
                <a:latin typeface="Arial" pitchFamily="34" charset="0"/>
              </a:rPr>
              <a:t> </a:t>
            </a:r>
            <a:endParaRPr lang="ru-RU" sz="2800" dirty="0" smtClean="0">
              <a:latin typeface="Arial" pitchFamily="34" charset="0"/>
            </a:endParaRPr>
          </a:p>
          <a:p>
            <a:pPr marL="628650" lvl="1" indent="-268288" eaLnBrk="1" hangingPunct="1">
              <a:spcBef>
                <a:spcPct val="15000"/>
              </a:spcBef>
              <a:defRPr/>
            </a:pPr>
            <a:r>
              <a:rPr lang="en-US" sz="2800" dirty="0" smtClean="0">
                <a:latin typeface="Arial" pitchFamily="34" charset="0"/>
              </a:rPr>
              <a:t>(</a:t>
            </a:r>
            <a:r>
              <a:rPr lang="ru-RU" sz="2800" dirty="0">
                <a:latin typeface="Arial" pitchFamily="34" charset="0"/>
              </a:rPr>
              <a:t>сделать 10 раз</a:t>
            </a:r>
            <a:r>
              <a:rPr lang="en-US" sz="2800" dirty="0">
                <a:latin typeface="Arial" pitchFamily="34" charset="0"/>
              </a:rPr>
              <a:t>)</a:t>
            </a:r>
            <a:endParaRPr lang="ru-RU" sz="2800" dirty="0">
              <a:latin typeface="Arial" pitchFamily="34" charset="0"/>
            </a:endParaRPr>
          </a:p>
          <a:p>
            <a:pPr marL="628650" lvl="1" indent="-268288" eaLnBrk="1" hangingPunct="1">
              <a:spcBef>
                <a:spcPct val="15000"/>
              </a:spcBef>
              <a:buFontTx/>
              <a:buChar char="•"/>
              <a:defRPr/>
            </a:pPr>
            <a:r>
              <a:rPr lang="ru-RU" sz="2800" dirty="0">
                <a:latin typeface="Arial" pitchFamily="34" charset="0"/>
              </a:rPr>
              <a:t>цикл с </a:t>
            </a:r>
            <a:r>
              <a:rPr lang="ru-RU" sz="2800" b="1" dirty="0">
                <a:latin typeface="Arial" pitchFamily="34" charset="0"/>
              </a:rPr>
              <a:t>неизвестным</a:t>
            </a:r>
            <a:r>
              <a:rPr lang="ru-RU" sz="2800" dirty="0">
                <a:latin typeface="Arial" pitchFamily="34" charset="0"/>
              </a:rPr>
              <a:t> числом </a:t>
            </a:r>
            <a:r>
              <a:rPr lang="ru-RU" sz="2800" dirty="0" smtClean="0">
                <a:latin typeface="Arial" pitchFamily="34" charset="0"/>
              </a:rPr>
              <a:t>шагов</a:t>
            </a:r>
          </a:p>
          <a:p>
            <a:pPr marL="628650" lvl="1" indent="-268288" eaLnBrk="1" hangingPunct="1">
              <a:spcBef>
                <a:spcPct val="15000"/>
              </a:spcBef>
              <a:defRPr/>
            </a:pPr>
            <a:r>
              <a:rPr lang="ru-RU" sz="2800" dirty="0" smtClean="0">
                <a:latin typeface="Arial" pitchFamily="34" charset="0"/>
              </a:rPr>
              <a:t> </a:t>
            </a:r>
            <a:r>
              <a:rPr lang="ru-RU" sz="2800" dirty="0">
                <a:latin typeface="Arial" pitchFamily="34" charset="0"/>
              </a:rPr>
              <a:t>(делать, пока не надоест)</a:t>
            </a:r>
          </a:p>
        </p:txBody>
      </p:sp>
      <p:sp>
        <p:nvSpPr>
          <p:cNvPr id="13" name="Прямоугольник 7"/>
          <p:cNvSpPr>
            <a:spLocks noChangeArrowheads="1"/>
          </p:cNvSpPr>
          <p:nvPr/>
        </p:nvSpPr>
        <p:spPr bwMode="auto">
          <a:xfrm>
            <a:off x="357158" y="5263234"/>
            <a:ext cx="83518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 eaLnBrk="1" hangingPunct="1">
              <a:spcBef>
                <a:spcPct val="50000"/>
              </a:spcBef>
            </a:pPr>
            <a:r>
              <a:rPr lang="ru-RU" altLang="ru-RU" sz="2800" b="1" i="1" dirty="0">
                <a:solidFill>
                  <a:schemeClr val="accent1">
                    <a:lumMod val="75000"/>
                  </a:schemeClr>
                </a:solidFill>
              </a:rPr>
              <a:t>Задача</a:t>
            </a:r>
            <a:r>
              <a:rPr lang="ru-RU" altLang="ru-RU" sz="2800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altLang="ru-RU" sz="2800" b="1" dirty="0"/>
              <a:t>Вывести на экран 10</a:t>
            </a:r>
            <a:r>
              <a:rPr lang="en-US" altLang="ru-RU" sz="2800" b="1" dirty="0"/>
              <a:t> </a:t>
            </a:r>
            <a:r>
              <a:rPr lang="ru-RU" altLang="ru-RU" sz="2800" b="1" dirty="0"/>
              <a:t>раз слово «Привет».</a:t>
            </a:r>
          </a:p>
        </p:txBody>
      </p:sp>
      <p:sp>
        <p:nvSpPr>
          <p:cNvPr id="12294" name="AutoShape 6" descr="https://st3.depositphotos.com/1216158/13167/v/450/depositphotos_131675890-stock-illustration-icon-of-circular-arrow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30000"/>
          </a:blip>
          <a:srcRect t="3629"/>
          <a:stretch>
            <a:fillRect/>
          </a:stretch>
        </p:blipFill>
        <p:spPr bwMode="auto">
          <a:xfrm>
            <a:off x="6929454" y="1428736"/>
            <a:ext cx="1968494" cy="1897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build="p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2876" y="369847"/>
            <a:ext cx="8929718" cy="630261"/>
          </a:xfrm>
        </p:spPr>
        <p:txBody>
          <a:bodyPr>
            <a:noAutofit/>
          </a:bodyPr>
          <a:lstStyle/>
          <a:p>
            <a:r>
              <a:rPr lang="ru-RU" alt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Повторения в программе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142976" y="1643050"/>
            <a:ext cx="4592637" cy="2557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6213" indent="-176213">
              <a:spcBef>
                <a:spcPct val="15000"/>
              </a:spcBef>
              <a:defRPr/>
            </a:pPr>
            <a:r>
              <a:rPr lang="en-US" sz="3600" b="1" dirty="0">
                <a:latin typeface="Courier New" pitchFamily="49" charset="0"/>
              </a:rPr>
              <a:t>print("</a:t>
            </a:r>
            <a:r>
              <a:rPr lang="ru-RU" sz="3600" b="1" dirty="0" smtClean="0">
                <a:latin typeface="Courier New" pitchFamily="49" charset="0"/>
              </a:rPr>
              <a:t>Привет</a:t>
            </a:r>
            <a:r>
              <a:rPr lang="en-US" sz="3600" b="1" dirty="0" smtClean="0">
                <a:latin typeface="Courier New" pitchFamily="49" charset="0"/>
              </a:rPr>
              <a:t>")</a:t>
            </a:r>
            <a:endParaRPr lang="ru-RU" sz="3600" b="1" dirty="0">
              <a:latin typeface="Courier New" pitchFamily="49" charset="0"/>
            </a:endParaRPr>
          </a:p>
          <a:p>
            <a:pPr marL="176213" indent="-176213" eaLnBrk="1" hangingPunct="1">
              <a:spcBef>
                <a:spcPct val="15000"/>
              </a:spcBef>
              <a:defRPr/>
            </a:pPr>
            <a:r>
              <a:rPr lang="en-US" sz="3600" b="1" dirty="0">
                <a:latin typeface="Courier New" pitchFamily="49" charset="0"/>
              </a:rPr>
              <a:t>print("</a:t>
            </a:r>
            <a:r>
              <a:rPr lang="ru-RU" sz="3600" b="1" dirty="0">
                <a:latin typeface="Courier New" pitchFamily="49" charset="0"/>
              </a:rPr>
              <a:t>Привет</a:t>
            </a:r>
            <a:r>
              <a:rPr lang="en-US" sz="3600" b="1" dirty="0">
                <a:latin typeface="Courier New" pitchFamily="49" charset="0"/>
              </a:rPr>
              <a:t>")</a:t>
            </a:r>
            <a:endParaRPr lang="ru-RU" sz="3600" b="1" dirty="0">
              <a:latin typeface="Courier New" pitchFamily="49" charset="0"/>
            </a:endParaRPr>
          </a:p>
          <a:p>
            <a:pPr marL="176213" indent="-176213" eaLnBrk="1" hangingPunct="1">
              <a:spcBef>
                <a:spcPct val="15000"/>
              </a:spcBef>
              <a:defRPr/>
            </a:pPr>
            <a:r>
              <a:rPr lang="ru-RU" sz="3600" b="1" dirty="0">
                <a:latin typeface="Courier New" pitchFamily="49" charset="0"/>
              </a:rPr>
              <a:t>...</a:t>
            </a:r>
          </a:p>
          <a:p>
            <a:pPr marL="176213" indent="-176213" eaLnBrk="1" hangingPunct="1">
              <a:spcBef>
                <a:spcPct val="15000"/>
              </a:spcBef>
              <a:defRPr/>
            </a:pPr>
            <a:r>
              <a:rPr lang="en-US" sz="3600" b="1" dirty="0">
                <a:latin typeface="Courier New" pitchFamily="49" charset="0"/>
              </a:rPr>
              <a:t>print("</a:t>
            </a:r>
            <a:r>
              <a:rPr lang="ru-RU" sz="3600" b="1" dirty="0">
                <a:latin typeface="Courier New" pitchFamily="49" charset="0"/>
              </a:rPr>
              <a:t>Привет</a:t>
            </a:r>
            <a:r>
              <a:rPr lang="en-US" sz="3600" b="1" dirty="0">
                <a:latin typeface="Courier New" pitchFamily="49" charset="0"/>
              </a:rPr>
              <a:t>")</a:t>
            </a:r>
            <a:endParaRPr lang="ru-RU" sz="3600" b="1" dirty="0">
              <a:latin typeface="Courier New" pitchFamily="49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000364" y="5000636"/>
            <a:ext cx="3786187" cy="928689"/>
            <a:chOff x="616" y="2336"/>
            <a:chExt cx="2385" cy="585"/>
          </a:xfrm>
        </p:grpSpPr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1090" y="2403"/>
              <a:ext cx="1911" cy="40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3600" b="1" dirty="0"/>
                <a:t>  Что плохо</a:t>
              </a:r>
              <a:r>
                <a:rPr lang="en-US" sz="3600" b="1" dirty="0"/>
                <a:t>?</a:t>
              </a:r>
              <a:endParaRPr lang="ru-RU" sz="3600" b="1" dirty="0"/>
            </a:p>
          </p:txBody>
        </p:sp>
        <p:sp>
          <p:nvSpPr>
            <p:cNvPr id="72711" name="Oval 9"/>
            <p:cNvSpPr>
              <a:spLocks noChangeArrowheads="1"/>
            </p:cNvSpPr>
            <p:nvPr/>
          </p:nvSpPr>
          <p:spPr bwMode="auto">
            <a:xfrm>
              <a:off x="616" y="2336"/>
              <a:ext cx="589" cy="58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altLang="ru-RU" sz="6000" dirty="0">
                  <a:solidFill>
                    <a:schemeClr val="bg1"/>
                  </a:solidFill>
                  <a:latin typeface="Arial Black" pitchFamily="34" charset="0"/>
                </a:rPr>
                <a:t>?</a:t>
              </a:r>
              <a:endParaRPr lang="ru-RU" altLang="ru-RU" sz="60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42852"/>
            <a:ext cx="9144000" cy="857256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altLang="ru-RU" sz="6000" b="1" dirty="0" smtClean="0">
                <a:ln/>
                <a:solidFill>
                  <a:schemeClr val="accent3"/>
                </a:solidFill>
              </a:rPr>
              <a:t>Блок-схема цикла</a:t>
            </a:r>
          </a:p>
        </p:txBody>
      </p:sp>
      <p:sp>
        <p:nvSpPr>
          <p:cNvPr id="73732" name="Блок-схема: процесс 3"/>
          <p:cNvSpPr>
            <a:spLocks noChangeArrowheads="1"/>
          </p:cNvSpPr>
          <p:nvPr/>
        </p:nvSpPr>
        <p:spPr bwMode="auto">
          <a:xfrm>
            <a:off x="2333625" y="3678253"/>
            <a:ext cx="3895725" cy="896937"/>
          </a:xfrm>
          <a:prstGeom prst="flowChartProcess">
            <a:avLst/>
          </a:prstGeom>
          <a:noFill/>
          <a:ln w="38100" algn="ctr">
            <a:solidFill>
              <a:schemeClr val="accent1">
                <a:lumMod val="75000"/>
              </a:schemeClr>
            </a:solidFill>
            <a:prstDash val="dash"/>
            <a:round/>
            <a:headEnd/>
            <a:tailEnd type="triangle" w="lg" len="lg"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5" name="Блок-схема: знак завершения 17"/>
          <p:cNvSpPr>
            <a:spLocks noChangeArrowheads="1"/>
          </p:cNvSpPr>
          <p:nvPr/>
        </p:nvSpPr>
        <p:spPr bwMode="auto">
          <a:xfrm>
            <a:off x="3559175" y="1500174"/>
            <a:ext cx="1393825" cy="493741"/>
          </a:xfrm>
          <a:prstGeom prst="flowChartTerminator">
            <a:avLst/>
          </a:prstGeom>
          <a:ln>
            <a:headEnd/>
            <a:tailEnd type="triangle" w="lg" len="lg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/>
          <a:lstStyle/>
          <a:p>
            <a:pPr algn="ctr" eaLnBrk="1" hangingPunct="1">
              <a:defRPr/>
            </a:pPr>
            <a:r>
              <a:rPr lang="ru-RU" sz="2400" dirty="0"/>
              <a:t>начало</a:t>
            </a:r>
          </a:p>
        </p:txBody>
      </p:sp>
      <p:sp>
        <p:nvSpPr>
          <p:cNvPr id="6" name="Блок-схема: знак завершения 18"/>
          <p:cNvSpPr>
            <a:spLocks noChangeArrowheads="1"/>
          </p:cNvSpPr>
          <p:nvPr/>
        </p:nvSpPr>
        <p:spPr bwMode="auto">
          <a:xfrm>
            <a:off x="6435725" y="2643182"/>
            <a:ext cx="1393825" cy="500065"/>
          </a:xfrm>
          <a:prstGeom prst="flowChartTerminator">
            <a:avLst/>
          </a:prstGeom>
          <a:ln>
            <a:headEnd/>
            <a:tailEnd type="triangle" w="lg" len="lg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/>
          <a:lstStyle/>
          <a:p>
            <a:pPr algn="ctr" eaLnBrk="1" hangingPunct="1">
              <a:defRPr/>
            </a:pPr>
            <a:r>
              <a:rPr lang="ru-RU" sz="2400" dirty="0"/>
              <a:t>конец</a:t>
            </a:r>
          </a:p>
        </p:txBody>
      </p:sp>
      <p:cxnSp>
        <p:nvCxnSpPr>
          <p:cNvPr id="73735" name="Прямая со стрелкой 28"/>
          <p:cNvCxnSpPr>
            <a:cxnSpLocks noChangeShapeType="1"/>
          </p:cNvCxnSpPr>
          <p:nvPr/>
        </p:nvCxnSpPr>
        <p:spPr bwMode="auto">
          <a:xfrm rot="5400000" flipH="1">
            <a:off x="2888457" y="3005946"/>
            <a:ext cx="1479550" cy="1296987"/>
          </a:xfrm>
          <a:prstGeom prst="bentConnector4">
            <a:avLst>
              <a:gd name="adj1" fmla="val -44398"/>
              <a:gd name="adj2" fmla="val 170380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med" len="lg"/>
          </a:ln>
        </p:spPr>
      </p:cxnSp>
      <p:cxnSp>
        <p:nvCxnSpPr>
          <p:cNvPr id="73736" name="Прямая со стрелкой 31"/>
          <p:cNvCxnSpPr>
            <a:cxnSpLocks noChangeShapeType="1"/>
            <a:stCxn id="5" idx="2"/>
          </p:cNvCxnSpPr>
          <p:nvPr/>
        </p:nvCxnSpPr>
        <p:spPr bwMode="auto">
          <a:xfrm rot="5400000">
            <a:off x="4021139" y="2228072"/>
            <a:ext cx="469106" cy="793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lg"/>
          </a:ln>
        </p:spPr>
      </p:cxnSp>
      <p:cxnSp>
        <p:nvCxnSpPr>
          <p:cNvPr id="73737" name="Прямая со стрелкой 52"/>
          <p:cNvCxnSpPr>
            <a:cxnSpLocks noChangeShapeType="1"/>
            <a:endCxn id="6" idx="1"/>
          </p:cNvCxnSpPr>
          <p:nvPr/>
        </p:nvCxnSpPr>
        <p:spPr bwMode="auto">
          <a:xfrm flipV="1">
            <a:off x="5532438" y="2893215"/>
            <a:ext cx="903287" cy="21452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lg"/>
          </a:ln>
        </p:spPr>
      </p:cxnSp>
      <p:cxnSp>
        <p:nvCxnSpPr>
          <p:cNvPr id="73738" name="Прямая со стрелкой 53"/>
          <p:cNvCxnSpPr>
            <a:cxnSpLocks noChangeShapeType="1"/>
          </p:cNvCxnSpPr>
          <p:nvPr/>
        </p:nvCxnSpPr>
        <p:spPr bwMode="auto">
          <a:xfrm rot="5400000">
            <a:off x="4021138" y="3600465"/>
            <a:ext cx="468312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lg"/>
          </a:ln>
        </p:spPr>
      </p:cxnSp>
      <p:sp>
        <p:nvSpPr>
          <p:cNvPr id="73739" name="Блок-схема: процесс 63"/>
          <p:cNvSpPr>
            <a:spLocks noChangeArrowheads="1"/>
          </p:cNvSpPr>
          <p:nvPr/>
        </p:nvSpPr>
        <p:spPr bwMode="auto">
          <a:xfrm>
            <a:off x="5667375" y="2428868"/>
            <a:ext cx="501650" cy="406400"/>
          </a:xfrm>
          <a:prstGeom prst="flowChartProcess">
            <a:avLst/>
          </a:prstGeom>
          <a:noFill/>
          <a:ln w="12700" algn="ctr">
            <a:noFill/>
            <a:round/>
            <a:headEnd/>
            <a:tailEnd type="triangle" w="lg" len="lg"/>
          </a:ln>
        </p:spPr>
        <p:txBody>
          <a:bodyPr/>
          <a:lstStyle/>
          <a:p>
            <a:pPr algn="ctr" eaLnBrk="1" hangingPunct="1"/>
            <a:r>
              <a:rPr lang="ru-RU" altLang="ru-RU" sz="2400" dirty="0"/>
              <a:t>да</a:t>
            </a:r>
          </a:p>
        </p:txBody>
      </p:sp>
      <p:sp>
        <p:nvSpPr>
          <p:cNvPr id="73740" name="Блок-схема: процесс 64"/>
          <p:cNvSpPr>
            <a:spLocks noChangeArrowheads="1"/>
          </p:cNvSpPr>
          <p:nvPr/>
        </p:nvSpPr>
        <p:spPr bwMode="auto">
          <a:xfrm>
            <a:off x="3500430" y="3214686"/>
            <a:ext cx="623887" cy="406400"/>
          </a:xfrm>
          <a:prstGeom prst="flowChartProcess">
            <a:avLst/>
          </a:prstGeom>
          <a:noFill/>
          <a:ln w="12700" algn="ctr">
            <a:noFill/>
            <a:round/>
            <a:headEnd/>
            <a:tailEnd type="triangle" w="lg" len="lg"/>
          </a:ln>
        </p:spPr>
        <p:txBody>
          <a:bodyPr/>
          <a:lstStyle/>
          <a:p>
            <a:pPr algn="ctr" eaLnBrk="1" hangingPunct="1"/>
            <a:r>
              <a:rPr lang="ru-RU" altLang="ru-RU" sz="2400" dirty="0"/>
              <a:t>нет</a:t>
            </a:r>
          </a:p>
        </p:txBody>
      </p:sp>
      <p:sp>
        <p:nvSpPr>
          <p:cNvPr id="14" name="Скругленная прямоугольная выноска 13"/>
          <p:cNvSpPr/>
          <p:nvPr/>
        </p:nvSpPr>
        <p:spPr bwMode="auto">
          <a:xfrm>
            <a:off x="6035675" y="5002228"/>
            <a:ext cx="1971675" cy="569912"/>
          </a:xfrm>
          <a:prstGeom prst="wedgeRoundRectCallout">
            <a:avLst>
              <a:gd name="adj1" fmla="val -60752"/>
              <a:gd name="adj2" fmla="val -135756"/>
              <a:gd name="adj3" fmla="val 16667"/>
            </a:avLst>
          </a:prstGeom>
          <a:ln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2800" dirty="0"/>
              <a:t>тело цикла</a:t>
            </a:r>
          </a:p>
        </p:txBody>
      </p:sp>
      <p:grpSp>
        <p:nvGrpSpPr>
          <p:cNvPr id="2" name="Группа 29"/>
          <p:cNvGrpSpPr>
            <a:grpSpLocks/>
          </p:cNvGrpSpPr>
          <p:nvPr/>
        </p:nvGrpSpPr>
        <p:grpSpPr bwMode="auto">
          <a:xfrm>
            <a:off x="2979738" y="2462354"/>
            <a:ext cx="2552700" cy="903287"/>
            <a:chOff x="3055938" y="1906588"/>
            <a:chExt cx="2552700" cy="9032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Блок-схема: решение 45"/>
            <p:cNvSpPr>
              <a:spLocks noChangeArrowheads="1"/>
            </p:cNvSpPr>
            <p:nvPr/>
          </p:nvSpPr>
          <p:spPr bwMode="auto">
            <a:xfrm>
              <a:off x="3055938" y="1906588"/>
              <a:ext cx="2552700" cy="903287"/>
            </a:xfrm>
            <a:prstGeom prst="flowChartDecision">
              <a:avLst/>
            </a:prstGeom>
            <a:ln>
              <a:headEnd/>
              <a:tailEnd type="triangle" w="lg" len="lg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7" name="Прямоугольник 39"/>
            <p:cNvSpPr>
              <a:spLocks noChangeArrowheads="1"/>
            </p:cNvSpPr>
            <p:nvPr/>
          </p:nvSpPr>
          <p:spPr bwMode="auto">
            <a:xfrm>
              <a:off x="3256589" y="2157501"/>
              <a:ext cx="2151400" cy="401461"/>
            </a:xfrm>
            <a:prstGeom prst="rect">
              <a:avLst/>
            </a:prstGeom>
            <a:noFill/>
            <a:ln w="12700" algn="ctr">
              <a:noFill/>
              <a:round/>
              <a:headEnd/>
              <a:tailEnd type="triangle" w="lg" len="lg"/>
            </a:ln>
          </p:spPr>
          <p:txBody>
            <a:bodyPr/>
            <a:lstStyle/>
            <a:p>
              <a:pPr algn="ctr" eaLnBrk="1" hangingPunct="1">
                <a:defRPr/>
              </a:pPr>
              <a:r>
                <a:rPr lang="ru-RU" sz="2000" dirty="0"/>
                <a:t>сделали 10</a:t>
              </a:r>
              <a:r>
                <a:rPr lang="en-US" sz="2000" dirty="0"/>
                <a:t> </a:t>
              </a:r>
              <a:r>
                <a:rPr lang="ru-RU" sz="2000" dirty="0"/>
                <a:t>раз</a:t>
              </a:r>
              <a:r>
                <a:rPr lang="en-US" sz="2000" dirty="0"/>
                <a:t>?</a:t>
              </a:r>
              <a:endParaRPr lang="ru-RU" sz="2000" dirty="0"/>
            </a:p>
          </p:txBody>
        </p:sp>
      </p:grpSp>
      <p:grpSp>
        <p:nvGrpSpPr>
          <p:cNvPr id="3" name="Группа 39"/>
          <p:cNvGrpSpPr>
            <a:grpSpLocks/>
          </p:cNvGrpSpPr>
          <p:nvPr/>
        </p:nvGrpSpPr>
        <p:grpSpPr bwMode="auto">
          <a:xfrm>
            <a:off x="2587216" y="3832366"/>
            <a:ext cx="3379018" cy="561975"/>
            <a:chOff x="2806291" y="3533775"/>
            <a:chExt cx="3379018" cy="561975"/>
          </a:xfrm>
          <a:solidFill>
            <a:srgbClr val="E6E6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Блок-схема: данные 37"/>
            <p:cNvSpPr>
              <a:spLocks noChangeArrowheads="1"/>
            </p:cNvSpPr>
            <p:nvPr/>
          </p:nvSpPr>
          <p:spPr bwMode="auto">
            <a:xfrm>
              <a:off x="2806291" y="3533775"/>
              <a:ext cx="3379018" cy="561975"/>
            </a:xfrm>
            <a:prstGeom prst="flowChartInputOutput">
              <a:avLst/>
            </a:prstGeom>
            <a:ln>
              <a:headEnd/>
              <a:tailEnd type="triangle" w="lg" len="lg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90000" tIns="46800" rIns="90000" bIns="46800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0" name="Прямоугольник 38"/>
            <p:cNvSpPr>
              <a:spLocks noChangeArrowheads="1"/>
            </p:cNvSpPr>
            <p:nvPr/>
          </p:nvSpPr>
          <p:spPr bwMode="auto">
            <a:xfrm>
              <a:off x="3005125" y="3615809"/>
              <a:ext cx="304325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en-US" sz="2000" b="1" dirty="0">
                  <a:latin typeface="Courier New" pitchFamily="49" charset="0"/>
                  <a:cs typeface="Courier New" pitchFamily="49" charset="0"/>
                </a:rPr>
                <a:t>print(</a:t>
              </a:r>
              <a:r>
                <a:rPr lang="ru-RU" sz="2000" b="1" dirty="0">
                  <a:latin typeface="Courier New" pitchFamily="49" charset="0"/>
                  <a:cs typeface="Courier New" pitchFamily="49" charset="0"/>
                </a:rPr>
                <a:t>"Привет!"</a:t>
              </a:r>
              <a:r>
                <a:rPr lang="en-US" sz="2000" b="1" dirty="0">
                  <a:latin typeface="Courier New" pitchFamily="49" charset="0"/>
                  <a:cs typeface="Courier New" pitchFamily="49" charset="0"/>
                </a:rPr>
                <a:t>)</a:t>
              </a:r>
              <a:endParaRPr lang="ru-RU" sz="2000" b="1" dirty="0">
                <a:latin typeface="Courier New" pitchFamily="49" charset="0"/>
                <a:cs typeface="Courier New" pitchFamily="49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84119"/>
            <a:ext cx="9144000" cy="773113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alt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Как организовать цикл?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4282" y="1142984"/>
            <a:ext cx="5557847" cy="1815882"/>
          </a:xfrm>
          <a:prstGeom prst="rect">
            <a:avLst/>
          </a:prstGeom>
          <a:noFill/>
          <a:ln w="38100" cap="flat" cmpd="sng">
            <a:solidFill>
              <a:schemeClr val="accent1">
                <a:lumMod val="75000"/>
              </a:schemeClr>
            </a:solidFill>
            <a:prstDash val="solid"/>
            <a:miter lim="800000"/>
            <a:headEnd type="none" w="med" len="med"/>
            <a:tailEnd type="none" w="lg" len="lg"/>
          </a:ln>
          <a:effectLst/>
        </p:spPr>
        <p:txBody>
          <a:bodyPr wrap="square" anchor="ctr">
            <a:spAutoFit/>
          </a:bodyPr>
          <a:lstStyle/>
          <a:p>
            <a:pPr indent="90488">
              <a:defRPr/>
            </a:pPr>
            <a:r>
              <a:rPr lang="ru-RU" sz="28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счётчик</a:t>
            </a:r>
            <a:r>
              <a:rPr lang="en-US" sz="28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28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=</a:t>
            </a:r>
            <a:r>
              <a:rPr lang="en-US" sz="28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28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0</a:t>
            </a:r>
          </a:p>
          <a:p>
            <a:pPr indent="90488">
              <a:defRPr/>
            </a:pPr>
            <a:r>
              <a:rPr lang="ru-RU" sz="28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пока счётчик &lt; 10</a:t>
            </a:r>
            <a:r>
              <a:rPr lang="en-US" sz="28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:</a:t>
            </a:r>
            <a:endParaRPr lang="ru-RU" sz="2800" b="1" dirty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indent="90488">
              <a:defRPr/>
            </a:pPr>
            <a:r>
              <a:rPr lang="ru-RU" sz="28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</a:t>
            </a:r>
            <a:r>
              <a:rPr lang="en-US" sz="28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print(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"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Привет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"</a:t>
            </a:r>
            <a:r>
              <a:rPr lang="en-US" sz="2800" b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)</a:t>
            </a:r>
            <a:endParaRPr lang="ru-RU" sz="2800" b="1" dirty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indent="90488">
              <a:defRPr/>
            </a:pPr>
            <a:r>
              <a:rPr lang="ru-RU" sz="28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увеличить счётчик на 1 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4282" y="3089259"/>
            <a:ext cx="5557847" cy="1815882"/>
          </a:xfrm>
          <a:prstGeom prst="rect">
            <a:avLst/>
          </a:prstGeom>
          <a:noFill/>
          <a:ln w="38100" cap="flat" cmpd="sng">
            <a:solidFill>
              <a:schemeClr val="accent1">
                <a:lumMod val="75000"/>
              </a:schemeClr>
            </a:solidFill>
            <a:prstDash val="solid"/>
            <a:miter lim="800000"/>
            <a:headEnd type="none" w="med" len="med"/>
            <a:tailEnd type="none" w="lg" len="lg"/>
          </a:ln>
          <a:effectLst/>
        </p:spPr>
        <p:txBody>
          <a:bodyPr wrap="square" anchor="ctr">
            <a:spAutoFit/>
          </a:bodyPr>
          <a:lstStyle/>
          <a:p>
            <a:pPr indent="90488">
              <a:defRPr/>
            </a:pPr>
            <a:r>
              <a:rPr lang="ru-RU" sz="28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счётчик</a:t>
            </a:r>
            <a:r>
              <a:rPr lang="en-US" sz="28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28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=</a:t>
            </a:r>
            <a:r>
              <a:rPr lang="en-US" sz="28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10</a:t>
            </a:r>
            <a:endParaRPr lang="ru-RU" sz="2800" b="1" dirty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indent="90488">
              <a:defRPr/>
            </a:pPr>
            <a:r>
              <a:rPr lang="ru-RU" sz="28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пока счётчик </a:t>
            </a:r>
            <a:r>
              <a:rPr lang="en-US" sz="28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&gt;</a:t>
            </a:r>
            <a:r>
              <a:rPr lang="ru-RU" sz="28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0</a:t>
            </a:r>
            <a:r>
              <a:rPr lang="en-US" sz="28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:</a:t>
            </a:r>
            <a:endParaRPr lang="ru-RU" sz="2800" b="1" dirty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indent="90488">
              <a:defRPr/>
            </a:pPr>
            <a:r>
              <a:rPr lang="ru-RU" sz="28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</a:t>
            </a:r>
            <a:r>
              <a:rPr lang="en-US" sz="28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print(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"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Привет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"</a:t>
            </a:r>
            <a:r>
              <a:rPr lang="en-US" sz="28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)</a:t>
            </a:r>
            <a:endParaRPr lang="ru-RU" sz="2800" b="1" dirty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indent="90488">
              <a:defRPr/>
            </a:pPr>
            <a:r>
              <a:rPr lang="ru-RU" sz="28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уменьшить счётчик на 1 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944563" y="5194317"/>
            <a:ext cx="6977062" cy="663575"/>
            <a:chOff x="796" y="2336"/>
            <a:chExt cx="4395" cy="418"/>
          </a:xfrm>
        </p:grpSpPr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1090" y="2403"/>
              <a:ext cx="4101" cy="29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2400" dirty="0"/>
                <a:t>  Какой способ удобнее для процессора</a:t>
              </a:r>
              <a:r>
                <a:rPr lang="en-US" sz="2400" dirty="0"/>
                <a:t>?</a:t>
              </a:r>
              <a:endParaRPr lang="ru-RU" sz="2400" dirty="0"/>
            </a:p>
          </p:txBody>
        </p:sp>
        <p:sp>
          <p:nvSpPr>
            <p:cNvPr id="74762" name="Oval 9"/>
            <p:cNvSpPr>
              <a:spLocks noChangeArrowheads="1"/>
            </p:cNvSpPr>
            <p:nvPr/>
          </p:nvSpPr>
          <p:spPr bwMode="auto">
            <a:xfrm>
              <a:off x="796" y="2336"/>
              <a:ext cx="409" cy="41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altLang="ru-RU" sz="4400" dirty="0">
                  <a:solidFill>
                    <a:schemeClr val="bg1"/>
                  </a:solidFill>
                  <a:latin typeface="Arial Black" pitchFamily="34" charset="0"/>
                </a:rPr>
                <a:t>?</a:t>
              </a:r>
              <a:endParaRPr lang="ru-RU" altLang="ru-RU" sz="4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60423" name="Прямоугольник 8"/>
          <p:cNvSpPr>
            <a:spLocks noChangeArrowheads="1"/>
          </p:cNvSpPr>
          <p:nvPr/>
        </p:nvSpPr>
        <p:spPr bwMode="auto">
          <a:xfrm>
            <a:off x="6072198" y="3643314"/>
            <a:ext cx="1071563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88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  <a:sym typeface="Wingdings" pitchFamily="2" charset="2"/>
              </a:rPr>
              <a:t></a:t>
            </a:r>
            <a:endParaRPr lang="ru-RU" altLang="ru-RU" sz="7200" dirty="0">
              <a:solidFill>
                <a:schemeClr val="accent2">
                  <a:lumMod val="75000"/>
                </a:schemeClr>
              </a:solidFill>
              <a:ea typeface="Times New Roman" pitchFamily="18" charset="0"/>
              <a:cs typeface="Courier New" pitchFamily="49" charset="0"/>
            </a:endParaRPr>
          </a:p>
        </p:txBody>
      </p:sp>
      <p:sp>
        <p:nvSpPr>
          <p:cNvPr id="10" name="AutoShape 53"/>
          <p:cNvSpPr>
            <a:spLocks noChangeArrowheads="1"/>
          </p:cNvSpPr>
          <p:nvPr/>
        </p:nvSpPr>
        <p:spPr bwMode="auto">
          <a:xfrm>
            <a:off x="6000760" y="1643051"/>
            <a:ext cx="3000396" cy="1441480"/>
          </a:xfrm>
          <a:prstGeom prst="wedgeRoundRectCallout">
            <a:avLst>
              <a:gd name="adj1" fmla="val -36065"/>
              <a:gd name="adj2" fmla="val 100292"/>
              <a:gd name="adj3" fmla="val 16667"/>
            </a:avLst>
          </a:prstGeom>
          <a:ln>
            <a:headEnd/>
            <a:tailEnd type="none" w="lg" len="lg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400" dirty="0"/>
              <a:t>результат операции автоматически сравнивается с нулём!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0423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73113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altLang="ru-RU" sz="5400" b="1" dirty="0" smtClean="0">
                <a:ln/>
                <a:solidFill>
                  <a:schemeClr val="accent3"/>
                </a:solidFill>
              </a:rPr>
              <a:t>Цикл с условием</a:t>
            </a:r>
          </a:p>
        </p:txBody>
      </p:sp>
      <p:sp>
        <p:nvSpPr>
          <p:cNvPr id="75780" name="Прямоугольник 3"/>
          <p:cNvSpPr>
            <a:spLocks noChangeArrowheads="1"/>
          </p:cNvSpPr>
          <p:nvPr/>
        </p:nvSpPr>
        <p:spPr bwMode="auto">
          <a:xfrm>
            <a:off x="384175" y="815975"/>
            <a:ext cx="83439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71463" eaLnBrk="1" hangingPunct="1"/>
            <a:r>
              <a:rPr lang="ru-RU" altLang="ru-RU" sz="2400" b="1" i="1" dirty="0">
                <a:solidFill>
                  <a:schemeClr val="accent1">
                    <a:lumMod val="75000"/>
                  </a:schemeClr>
                </a:solidFill>
              </a:rPr>
              <a:t>Задача</a:t>
            </a: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altLang="ru-RU" sz="2400" dirty="0"/>
              <a:t>Определить </a:t>
            </a: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</a:rPr>
              <a:t>количество цифр</a:t>
            </a:r>
            <a:r>
              <a:rPr lang="ru-RU" alt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altLang="ru-RU" sz="2400" dirty="0"/>
              <a:t>в десятичной записи целого положительного числа, записанного в переменную </a:t>
            </a:r>
            <a:r>
              <a:rPr lang="ru-RU" altLang="ru-RU" sz="2400" b="1" dirty="0" err="1">
                <a:latin typeface="Courier New" pitchFamily="49" charset="0"/>
                <a:cs typeface="Courier New" pitchFamily="49" charset="0"/>
              </a:rPr>
              <a:t>n</a:t>
            </a:r>
            <a:r>
              <a:rPr lang="ru-RU" altLang="ru-RU" sz="2400" dirty="0"/>
              <a:t>.</a:t>
            </a: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14282" y="1827432"/>
            <a:ext cx="5857916" cy="1815882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med" len="med"/>
            <a:tailEnd type="none" w="lg" len="lg"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28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счётчик</a:t>
            </a:r>
            <a:r>
              <a:rPr lang="en-US" sz="28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28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=</a:t>
            </a:r>
            <a:r>
              <a:rPr lang="en-US" sz="28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0</a:t>
            </a:r>
          </a:p>
          <a:p>
            <a:pPr>
              <a:defRPr/>
            </a:pPr>
            <a:r>
              <a:rPr lang="ru-RU" sz="28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пока </a:t>
            </a:r>
            <a:r>
              <a:rPr lang="en-US" sz="28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 </a:t>
            </a:r>
            <a:r>
              <a:rPr lang="ru-RU" sz="28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&gt;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0</a:t>
            </a:r>
            <a:r>
              <a:rPr lang="en-US" sz="28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:</a:t>
            </a:r>
            <a:endParaRPr lang="ru-RU" sz="2800" b="1" dirty="0">
              <a:solidFill>
                <a:srgbClr val="0095FF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defRPr/>
            </a:pPr>
            <a:r>
              <a:rPr lang="ru-RU" sz="28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отсечь последнюю цифру </a:t>
            </a:r>
            <a:r>
              <a:rPr lang="en-US" sz="28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</a:t>
            </a:r>
            <a:endParaRPr lang="ru-RU" sz="2800" b="1" dirty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defRPr/>
            </a:pPr>
            <a:r>
              <a:rPr lang="ru-RU" sz="28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увеличить счётчик на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1</a:t>
            </a:r>
            <a:r>
              <a:rPr lang="ru-RU" sz="28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5965825" y="1985963"/>
          <a:ext cx="2789238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9163"/>
                <a:gridCol w="1630075"/>
              </a:tblGrid>
              <a:tr h="37525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65" marR="914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счётчик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65" marR="91465"/>
                </a:tc>
              </a:tr>
              <a:tr h="37525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1234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65" marR="914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65" marR="91465"/>
                </a:tc>
              </a:tr>
              <a:tr h="37525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123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65" marR="914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65" marR="91465"/>
                </a:tc>
              </a:tr>
              <a:tr h="37525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12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65" marR="914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65" marR="91465"/>
                </a:tc>
              </a:tr>
              <a:tr h="37525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65" marR="914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65" marR="91465"/>
                </a:tc>
              </a:tr>
              <a:tr h="37525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65" marR="914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65" marR="91465"/>
                </a:tc>
              </a:tr>
            </a:tbl>
          </a:graphicData>
        </a:graphic>
      </p:graphicFrame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12763" y="3748088"/>
            <a:ext cx="5335587" cy="663575"/>
            <a:chOff x="796" y="2336"/>
            <a:chExt cx="3361" cy="418"/>
          </a:xfrm>
        </p:grpSpPr>
        <p:sp>
          <p:nvSpPr>
            <p:cNvPr id="20" name="Text Box 8"/>
            <p:cNvSpPr txBox="1">
              <a:spLocks noChangeArrowheads="1"/>
            </p:cNvSpPr>
            <p:nvPr/>
          </p:nvSpPr>
          <p:spPr bwMode="auto">
            <a:xfrm>
              <a:off x="1090" y="2403"/>
              <a:ext cx="3067" cy="29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2400" dirty="0"/>
                <a:t>  Как отсечь последнюю цифру</a:t>
              </a:r>
              <a:r>
                <a:rPr lang="en-US" sz="2400" dirty="0"/>
                <a:t>?</a:t>
              </a:r>
              <a:endParaRPr lang="ru-RU" sz="2400" dirty="0"/>
            </a:p>
          </p:txBody>
        </p:sp>
        <p:sp>
          <p:nvSpPr>
            <p:cNvPr id="75807" name="Oval 9"/>
            <p:cNvSpPr>
              <a:spLocks noChangeArrowheads="1"/>
            </p:cNvSpPr>
            <p:nvPr/>
          </p:nvSpPr>
          <p:spPr bwMode="auto">
            <a:xfrm>
              <a:off x="796" y="2336"/>
              <a:ext cx="409" cy="41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altLang="ru-RU" sz="4400" dirty="0">
                  <a:solidFill>
                    <a:schemeClr val="bg1"/>
                  </a:solidFill>
                  <a:latin typeface="Arial Black" pitchFamily="34" charset="0"/>
                </a:rPr>
                <a:t>?</a:t>
              </a:r>
              <a:endParaRPr lang="ru-RU" altLang="ru-RU" sz="4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1185863" y="4525963"/>
            <a:ext cx="2212975" cy="46196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 = </a:t>
            </a:r>
            <a:r>
              <a:rPr lang="en-US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 //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10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12763" y="5080000"/>
            <a:ext cx="4992687" cy="663575"/>
            <a:chOff x="796" y="2336"/>
            <a:chExt cx="3145" cy="418"/>
          </a:xfrm>
        </p:grpSpPr>
        <p:sp>
          <p:nvSpPr>
            <p:cNvPr id="24" name="Text Box 8"/>
            <p:cNvSpPr txBox="1">
              <a:spLocks noChangeArrowheads="1"/>
            </p:cNvSpPr>
            <p:nvPr/>
          </p:nvSpPr>
          <p:spPr bwMode="auto">
            <a:xfrm>
              <a:off x="1090" y="2403"/>
              <a:ext cx="2851" cy="29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2400" dirty="0"/>
                <a:t>  Как увеличить счётчик на 1</a:t>
              </a:r>
              <a:r>
                <a:rPr lang="en-US" sz="2400" dirty="0"/>
                <a:t>?</a:t>
              </a:r>
              <a:endParaRPr lang="ru-RU" sz="2400" dirty="0"/>
            </a:p>
          </p:txBody>
        </p:sp>
        <p:sp>
          <p:nvSpPr>
            <p:cNvPr id="75805" name="Oval 9"/>
            <p:cNvSpPr>
              <a:spLocks noChangeArrowheads="1"/>
            </p:cNvSpPr>
            <p:nvPr/>
          </p:nvSpPr>
          <p:spPr bwMode="auto">
            <a:xfrm>
              <a:off x="796" y="2336"/>
              <a:ext cx="409" cy="41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altLang="ru-RU" sz="4400" dirty="0">
                  <a:solidFill>
                    <a:schemeClr val="bg1"/>
                  </a:solidFill>
                  <a:latin typeface="Arial Black" pitchFamily="34" charset="0"/>
                </a:rPr>
                <a:t>?</a:t>
              </a:r>
              <a:endParaRPr lang="ru-RU" altLang="ru-RU" sz="4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1185863" y="5797550"/>
            <a:ext cx="4397375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счётчик</a:t>
            </a:r>
            <a:r>
              <a:rPr lang="en-US" sz="2400" b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= </a:t>
            </a:r>
            <a:r>
              <a:rPr lang="ru-RU" sz="2400" b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счётчик</a:t>
            </a:r>
            <a:r>
              <a:rPr lang="en-US" sz="2400" b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+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1</a:t>
            </a:r>
          </a:p>
        </p:txBody>
      </p:sp>
      <p:sp>
        <p:nvSpPr>
          <p:cNvPr id="27" name="Блок-схема: процесс 26"/>
          <p:cNvSpPr>
            <a:spLocks noChangeArrowheads="1"/>
          </p:cNvSpPr>
          <p:nvPr/>
        </p:nvSpPr>
        <p:spPr bwMode="auto">
          <a:xfrm>
            <a:off x="6000760" y="3385397"/>
            <a:ext cx="2736000" cy="468000"/>
          </a:xfrm>
          <a:prstGeom prst="flowChartProcess">
            <a:avLst/>
          </a:prstGeom>
          <a:solidFill>
            <a:schemeClr val="accent3">
              <a:lumMod val="20000"/>
              <a:lumOff val="80000"/>
            </a:schemeClr>
          </a:solidFill>
          <a:ln w="12700" algn="ctr">
            <a:noFill/>
            <a:round/>
            <a:headEnd/>
            <a:tailEnd type="triangle" w="lg" len="lg"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28" name="Блок-схема: процесс 27"/>
          <p:cNvSpPr>
            <a:spLocks noChangeArrowheads="1"/>
          </p:cNvSpPr>
          <p:nvPr/>
        </p:nvSpPr>
        <p:spPr bwMode="auto">
          <a:xfrm>
            <a:off x="6000760" y="4246884"/>
            <a:ext cx="2736000" cy="468000"/>
          </a:xfrm>
          <a:prstGeom prst="flowChartProcess">
            <a:avLst/>
          </a:prstGeom>
          <a:solidFill>
            <a:schemeClr val="accent3">
              <a:lumMod val="20000"/>
              <a:lumOff val="80000"/>
            </a:schemeClr>
          </a:solidFill>
          <a:ln w="12700" algn="ctr">
            <a:noFill/>
            <a:round/>
            <a:headEnd/>
            <a:tailEnd type="triangle" w="lg" len="lg"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29" name="Блок-схема: процесс 28"/>
          <p:cNvSpPr>
            <a:spLocks noChangeArrowheads="1"/>
          </p:cNvSpPr>
          <p:nvPr/>
        </p:nvSpPr>
        <p:spPr bwMode="auto">
          <a:xfrm>
            <a:off x="6000760" y="3816140"/>
            <a:ext cx="2736000" cy="468000"/>
          </a:xfrm>
          <a:prstGeom prst="flowChartProcess">
            <a:avLst/>
          </a:prstGeom>
          <a:solidFill>
            <a:schemeClr val="accent3">
              <a:lumMod val="20000"/>
              <a:lumOff val="80000"/>
            </a:schemeClr>
          </a:solidFill>
          <a:ln w="12700" algn="ctr">
            <a:noFill/>
            <a:round/>
            <a:headEnd/>
            <a:tailEnd type="triangle" w="lg" len="lg"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30" name="Блок-схема: процесс 29"/>
          <p:cNvSpPr>
            <a:spLocks noChangeArrowheads="1"/>
          </p:cNvSpPr>
          <p:nvPr/>
        </p:nvSpPr>
        <p:spPr bwMode="auto">
          <a:xfrm>
            <a:off x="6000760" y="2954654"/>
            <a:ext cx="2736000" cy="468000"/>
          </a:xfrm>
          <a:prstGeom prst="flowChartProcess">
            <a:avLst/>
          </a:prstGeom>
          <a:solidFill>
            <a:schemeClr val="accent3">
              <a:lumMod val="20000"/>
              <a:lumOff val="80000"/>
            </a:schemeClr>
          </a:solidFill>
          <a:ln w="12700" algn="ctr">
            <a:noFill/>
            <a:round/>
            <a:headEnd/>
            <a:tailEnd type="triangle" w="lg" len="lg"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951538" y="5797550"/>
            <a:ext cx="2620962" cy="4619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счётчик</a:t>
            </a:r>
            <a:r>
              <a:rPr lang="en-US" sz="2400" b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+</a:t>
            </a:r>
            <a:r>
              <a:rPr lang="en-US" sz="2400" b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=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6" grpId="0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69847"/>
            <a:ext cx="9144000" cy="630261"/>
          </a:xfrm>
        </p:spPr>
        <p:txBody>
          <a:bodyPr>
            <a:noAutofit/>
          </a:bodyPr>
          <a:lstStyle/>
          <a:p>
            <a:r>
              <a:rPr lang="ru-RU" alt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Считаем цифры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471738" y="2487624"/>
            <a:ext cx="4200525" cy="1692275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med" len="med"/>
            <a:tailEnd type="none" w="lg" len="lg"/>
          </a:ln>
          <a:effectLst/>
        </p:spPr>
        <p:txBody>
          <a:bodyPr anchor="ctr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en-US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count</a:t>
            </a:r>
            <a:r>
              <a:rPr lang="ru-RU" sz="2400" b="1" dirty="0"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=</a:t>
            </a:r>
            <a:r>
              <a:rPr lang="en-US" sz="2400" b="1" dirty="0">
                <a:latin typeface="+mn-lt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0</a:t>
            </a:r>
          </a:p>
          <a:p>
            <a:pPr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while</a:t>
            </a:r>
            <a:r>
              <a:rPr lang="en-US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   :      </a:t>
            </a:r>
          </a:p>
          <a:p>
            <a:pPr>
              <a:spcAft>
                <a:spcPts val="0"/>
              </a:spcAft>
              <a:defRPr/>
            </a:pPr>
            <a:endParaRPr lang="ru-RU" sz="1600" b="1" dirty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spcAft>
                <a:spcPts val="0"/>
              </a:spcAft>
              <a:defRPr/>
            </a:pPr>
            <a:endParaRPr lang="ru-RU" sz="2000" b="1" dirty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spcAft>
                <a:spcPts val="0"/>
              </a:spcAft>
              <a:defRPr/>
            </a:pPr>
            <a:endParaRPr lang="en-US" sz="2000" b="1" dirty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</p:txBody>
      </p:sp>
      <p:sp>
        <p:nvSpPr>
          <p:cNvPr id="63493" name="Блок-схема: процесс 4"/>
          <p:cNvSpPr>
            <a:spLocks noChangeArrowheads="1"/>
          </p:cNvSpPr>
          <p:nvPr/>
        </p:nvSpPr>
        <p:spPr bwMode="auto">
          <a:xfrm>
            <a:off x="2822575" y="3387730"/>
            <a:ext cx="2330450" cy="755650"/>
          </a:xfrm>
          <a:prstGeom prst="flowChartProcess">
            <a:avLst/>
          </a:prstGeom>
          <a:solidFill>
            <a:schemeClr val="bg1"/>
          </a:solidFill>
          <a:ln w="28575" algn="ctr">
            <a:solidFill>
              <a:schemeClr val="accent1">
                <a:lumMod val="75000"/>
              </a:schemeClr>
            </a:solidFill>
            <a:round/>
            <a:headEnd/>
            <a:tailEnd type="triangle" w="lg" len="lg"/>
          </a:ln>
        </p:spPr>
        <p:txBody>
          <a:bodyPr/>
          <a:lstStyle/>
          <a:p>
            <a:r>
              <a:rPr lang="en-US" altLang="ru-RU" sz="2400" b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 = </a:t>
            </a:r>
            <a:r>
              <a:rPr lang="en-US" altLang="ru-RU" sz="24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 // </a:t>
            </a:r>
            <a:r>
              <a:rPr lang="en-US" altLang="ru-RU" sz="2400" b="1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10</a:t>
            </a:r>
          </a:p>
          <a:p>
            <a:r>
              <a:rPr lang="en-US" altLang="ru-RU" sz="2400" b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count += 1</a:t>
            </a:r>
            <a:endParaRPr lang="en-US" altLang="ru-RU" sz="2400" b="1" dirty="0">
              <a:solidFill>
                <a:srgbClr val="00B0F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eaLnBrk="1" hangingPunct="1"/>
            <a:endParaRPr lang="ru-RU" altLang="ru-RU" dirty="0">
              <a:ea typeface="Times New Roman" pitchFamily="18" charset="0"/>
              <a:cs typeface="Courier New" pitchFamily="49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 bwMode="auto">
          <a:xfrm>
            <a:off x="5684838" y="3455999"/>
            <a:ext cx="1971675" cy="569913"/>
          </a:xfrm>
          <a:prstGeom prst="wedgeRoundRectCallout">
            <a:avLst>
              <a:gd name="adj1" fmla="val -80628"/>
              <a:gd name="adj2" fmla="val -5872"/>
              <a:gd name="adj3" fmla="val 16667"/>
            </a:avLst>
          </a:prstGeom>
          <a:ln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2400"/>
              <a:t>тело цикла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 bwMode="auto">
          <a:xfrm>
            <a:off x="649288" y="1587512"/>
            <a:ext cx="3171825" cy="709612"/>
          </a:xfrm>
          <a:prstGeom prst="wedgeRoundRectCallout">
            <a:avLst>
              <a:gd name="adj1" fmla="val 32874"/>
              <a:gd name="adj2" fmla="val 97680"/>
              <a:gd name="adj3" fmla="val 16667"/>
            </a:avLst>
          </a:prstGeom>
          <a:ln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400" dirty="0"/>
              <a:t>начальное значение счётчика</a:t>
            </a:r>
          </a:p>
        </p:txBody>
      </p:sp>
      <p:sp>
        <p:nvSpPr>
          <p:cNvPr id="63496" name="Прямоугольник 7"/>
          <p:cNvSpPr>
            <a:spLocks noChangeArrowheads="1"/>
          </p:cNvSpPr>
          <p:nvPr/>
        </p:nvSpPr>
        <p:spPr bwMode="auto">
          <a:xfrm>
            <a:off x="3589338" y="2894024"/>
            <a:ext cx="1106487" cy="3683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tIns="0" bIns="0">
            <a:spAutoFit/>
          </a:bodyPr>
          <a:lstStyle/>
          <a:p>
            <a:pPr eaLnBrk="1" hangingPunct="1"/>
            <a:r>
              <a:rPr lang="en-US" altLang="ru-RU" sz="2400" b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 &gt; </a:t>
            </a:r>
            <a:r>
              <a:rPr lang="en-US" altLang="ru-RU" sz="2400" b="1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0</a:t>
            </a:r>
            <a:endParaRPr lang="ru-RU" altLang="ru-RU" dirty="0">
              <a:solidFill>
                <a:schemeClr val="accent1">
                  <a:lumMod val="75000"/>
                </a:schemeClr>
              </a:solidFill>
              <a:ea typeface="Times New Roman" pitchFamily="18" charset="0"/>
              <a:cs typeface="Courier New" pitchFamily="49" charset="0"/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 bwMode="auto">
          <a:xfrm>
            <a:off x="4297363" y="1587512"/>
            <a:ext cx="2211387" cy="709612"/>
          </a:xfrm>
          <a:prstGeom prst="wedgeRoundRectCallout">
            <a:avLst>
              <a:gd name="adj1" fmla="val -44480"/>
              <a:gd name="adj2" fmla="val 129570"/>
              <a:gd name="adj3" fmla="val 16667"/>
            </a:avLst>
          </a:prstGeom>
          <a:ln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400" dirty="0"/>
              <a:t>условие продолжения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 bwMode="auto">
          <a:xfrm>
            <a:off x="449263" y="2646374"/>
            <a:ext cx="1724025" cy="765175"/>
          </a:xfrm>
          <a:prstGeom prst="wedgeRoundRectCallout">
            <a:avLst>
              <a:gd name="adj1" fmla="val 69023"/>
              <a:gd name="adj2" fmla="val 12359"/>
              <a:gd name="adj3" fmla="val 16667"/>
            </a:avLst>
          </a:prstGeom>
          <a:ln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400" dirty="0"/>
              <a:t>заголовок цикла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12763" y="4408499"/>
            <a:ext cx="8051800" cy="663575"/>
            <a:chOff x="796" y="2336"/>
            <a:chExt cx="5072" cy="418"/>
          </a:xfrm>
        </p:grpSpPr>
        <p:sp>
          <p:nvSpPr>
            <p:cNvPr id="16" name="Text Box 8"/>
            <p:cNvSpPr txBox="1">
              <a:spLocks noChangeArrowheads="1"/>
            </p:cNvSpPr>
            <p:nvPr/>
          </p:nvSpPr>
          <p:spPr bwMode="auto">
            <a:xfrm>
              <a:off x="1090" y="2403"/>
              <a:ext cx="4778" cy="29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2400" dirty="0"/>
                <a:t>  </a:t>
              </a:r>
              <a:r>
                <a:rPr lang="ru-RU" sz="2400" b="1" dirty="0"/>
                <a:t>Цикл с предусловием </a:t>
              </a:r>
              <a:r>
                <a:rPr lang="ru-RU" sz="2400" dirty="0"/>
                <a:t>– проверка на входе в цикл!</a:t>
              </a:r>
            </a:p>
          </p:txBody>
        </p:sp>
        <p:sp>
          <p:nvSpPr>
            <p:cNvPr id="76813" name="Oval 9"/>
            <p:cNvSpPr>
              <a:spLocks noChangeArrowheads="1"/>
            </p:cNvSpPr>
            <p:nvPr/>
          </p:nvSpPr>
          <p:spPr bwMode="auto">
            <a:xfrm>
              <a:off x="796" y="2336"/>
              <a:ext cx="409" cy="41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ru-RU" altLang="ru-RU" sz="4400" dirty="0">
                  <a:solidFill>
                    <a:schemeClr val="bg1"/>
                  </a:solidFill>
                  <a:latin typeface="Arial Black" pitchFamily="34" charset="0"/>
                </a:rPr>
                <a:t>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3493" grpId="0" animBg="1"/>
      <p:bldP spid="6" grpId="0" animBg="1"/>
      <p:bldP spid="7" grpId="0" animBg="1"/>
      <p:bldP spid="63496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715963" y="1471612"/>
            <a:ext cx="4995862" cy="1814512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med" len="med"/>
            <a:tailEnd type="none" w="lg" len="lg"/>
          </a:ln>
          <a:effectLst/>
        </p:spPr>
        <p:txBody>
          <a:bodyPr anchor="ctr">
            <a:spAutoFit/>
          </a:bodyPr>
          <a:lstStyle/>
          <a:p>
            <a:pPr algn="just" eaLnBrk="1" hangingPunct="1">
              <a:defRPr/>
            </a:pPr>
            <a:r>
              <a:rPr lang="en-US" sz="2800" b="1" dirty="0">
                <a:latin typeface="Courier New" pitchFamily="49" charset="0"/>
                <a:cs typeface="Times New Roman" pitchFamily="18" charset="0"/>
              </a:rPr>
              <a:t>k</a:t>
            </a:r>
            <a:r>
              <a:rPr lang="en-US" sz="2800" b="1" dirty="0">
                <a:solidFill>
                  <a:srgbClr val="3333FF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800" b="1" dirty="0">
                <a:latin typeface="Courier New" pitchFamily="49" charset="0"/>
                <a:cs typeface="Times New Roman" pitchFamily="18" charset="0"/>
              </a:rPr>
              <a:t>=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Times New Roman" pitchFamily="18" charset="0"/>
              </a:rPr>
              <a:t>0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Courier New" pitchFamily="49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Times New Roman" pitchFamily="18" charset="0"/>
              </a:rPr>
              <a:t>while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3333FF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800" b="1" dirty="0">
                <a:latin typeface="Courier New" pitchFamily="49" charset="0"/>
                <a:cs typeface="Times New Roman" pitchFamily="18" charset="0"/>
              </a:rPr>
              <a:t>k</a:t>
            </a:r>
            <a:r>
              <a:rPr lang="en-US" sz="2800" b="1" dirty="0">
                <a:solidFill>
                  <a:srgbClr val="3333FF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800" b="1" dirty="0">
                <a:latin typeface="Courier New" pitchFamily="49" charset="0"/>
                <a:cs typeface="Times New Roman" pitchFamily="18" charset="0"/>
              </a:rPr>
              <a:t>&lt;</a:t>
            </a:r>
            <a:r>
              <a:rPr lang="en-US" sz="2800" b="1" dirty="0">
                <a:solidFill>
                  <a:srgbClr val="3333FF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Times New Roman" pitchFamily="18" charset="0"/>
              </a:rPr>
              <a:t>10</a:t>
            </a:r>
            <a:r>
              <a:rPr lang="en-US" sz="2800" b="1" dirty="0">
                <a:latin typeface="Courier New" pitchFamily="49" charset="0"/>
                <a:cs typeface="Times New Roman" pitchFamily="18" charset="0"/>
              </a:rPr>
              <a:t>: </a:t>
            </a:r>
            <a:endParaRPr lang="ru-RU" sz="2800" b="1" dirty="0">
              <a:latin typeface="Courier New" pitchFamily="49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en-US" sz="2800" b="1" dirty="0">
                <a:latin typeface="Courier New" pitchFamily="49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Times New Roman" pitchFamily="18" charset="0"/>
              </a:rPr>
              <a:t>print</a:t>
            </a:r>
            <a:r>
              <a:rPr lang="en-US" sz="2800"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b="1" dirty="0">
                <a:latin typeface="Courier New" pitchFamily="49" charset="0"/>
                <a:cs typeface="Times New Roman" pitchFamily="18" charset="0"/>
              </a:rPr>
              <a:t>(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Times New Roman" pitchFamily="18" charset="0"/>
              </a:rPr>
              <a:t>"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Times New Roman" pitchFamily="18" charset="0"/>
              </a:rPr>
              <a:t>привет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Times New Roman" pitchFamily="18" charset="0"/>
              </a:rPr>
              <a:t>" </a:t>
            </a:r>
            <a:r>
              <a:rPr lang="en-US" sz="2800" b="1" dirty="0">
                <a:latin typeface="Courier New" pitchFamily="49" charset="0"/>
                <a:cs typeface="Times New Roman" pitchFamily="18" charset="0"/>
              </a:rPr>
              <a:t>)</a:t>
            </a:r>
            <a:endParaRPr lang="ru-RU" sz="2800" b="1" dirty="0">
              <a:latin typeface="Courier New" pitchFamily="49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en-US" sz="2800" b="1" dirty="0">
                <a:latin typeface="Courier New" pitchFamily="49" charset="0"/>
                <a:cs typeface="Times New Roman" pitchFamily="18" charset="0"/>
              </a:rPr>
              <a:t>  k += 1</a:t>
            </a:r>
            <a:endParaRPr lang="ru-RU" sz="2800" b="1" dirty="0">
              <a:latin typeface="Courier New" pitchFamily="49" charset="0"/>
              <a:cs typeface="Times New Roman" pitchFamily="18" charset="0"/>
            </a:endParaRPr>
          </a:p>
        </p:txBody>
      </p:sp>
      <p:sp>
        <p:nvSpPr>
          <p:cNvPr id="78853" name="Прямоугольник 4"/>
          <p:cNvSpPr>
            <a:spLocks noChangeArrowheads="1"/>
          </p:cNvSpPr>
          <p:nvPr/>
        </p:nvSpPr>
        <p:spPr bwMode="auto">
          <a:xfrm>
            <a:off x="390525" y="817563"/>
            <a:ext cx="62569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3200" b="1" dirty="0">
                <a:solidFill>
                  <a:schemeClr val="accent2">
                    <a:lumMod val="75000"/>
                  </a:schemeClr>
                </a:solidFill>
              </a:rPr>
              <a:t>При известном количестве шагов:</a:t>
            </a:r>
            <a:endParaRPr lang="ru-RU" alt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15963" y="4116402"/>
            <a:ext cx="4995862" cy="138430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med" len="med"/>
            <a:tailEnd type="none" w="lg" len="lg"/>
          </a:ln>
          <a:effectLst/>
        </p:spPr>
        <p:txBody>
          <a:bodyPr anchor="ctr">
            <a:spAutoFit/>
          </a:bodyPr>
          <a:lstStyle/>
          <a:p>
            <a:pPr algn="just" eaLnBrk="1" hangingPunct="1">
              <a:defRPr/>
            </a:pPr>
            <a:r>
              <a:rPr lang="en-US" sz="2800" b="1" dirty="0">
                <a:latin typeface="Courier New" pitchFamily="49" charset="0"/>
                <a:cs typeface="Times New Roman" pitchFamily="18" charset="0"/>
              </a:rPr>
              <a:t>k</a:t>
            </a:r>
            <a:r>
              <a:rPr lang="en-US" sz="2800" b="1" dirty="0">
                <a:solidFill>
                  <a:srgbClr val="3333FF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800" b="1" dirty="0">
                <a:latin typeface="Courier New" pitchFamily="49" charset="0"/>
                <a:cs typeface="Times New Roman" pitchFamily="18" charset="0"/>
              </a:rPr>
              <a:t>=</a:t>
            </a:r>
            <a:r>
              <a:rPr lang="en-US" sz="2800" b="1" dirty="0">
                <a:solidFill>
                  <a:srgbClr val="3333FF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Times New Roman" pitchFamily="18" charset="0"/>
              </a:rPr>
              <a:t>0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Courier New" pitchFamily="49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Times New Roman" pitchFamily="18" charset="0"/>
              </a:rPr>
              <a:t>while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800" b="1" dirty="0">
                <a:latin typeface="Courier New" pitchFamily="49" charset="0"/>
                <a:cs typeface="Times New Roman" pitchFamily="18" charset="0"/>
              </a:rPr>
              <a:t> k</a:t>
            </a:r>
            <a:r>
              <a:rPr lang="en-US" sz="2800" b="1" dirty="0">
                <a:solidFill>
                  <a:srgbClr val="3333FF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800" b="1" dirty="0">
                <a:latin typeface="Courier New" pitchFamily="49" charset="0"/>
                <a:cs typeface="Times New Roman" pitchFamily="18" charset="0"/>
              </a:rPr>
              <a:t>&lt;</a:t>
            </a:r>
            <a:r>
              <a:rPr lang="en-US" sz="2800" b="1" dirty="0">
                <a:solidFill>
                  <a:srgbClr val="3333FF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Times New Roman" pitchFamily="18" charset="0"/>
              </a:rPr>
              <a:t>10</a:t>
            </a:r>
            <a:r>
              <a:rPr lang="en-US" sz="2800" b="1" dirty="0">
                <a:latin typeface="Courier New" pitchFamily="49" charset="0"/>
                <a:cs typeface="Times New Roman" pitchFamily="18" charset="0"/>
              </a:rPr>
              <a:t>: </a:t>
            </a:r>
            <a:endParaRPr lang="ru-RU" sz="2800" b="1" dirty="0">
              <a:latin typeface="Courier New" pitchFamily="49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en-US" sz="2800" b="1" dirty="0">
                <a:latin typeface="Courier New" pitchFamily="49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Times New Roman" pitchFamily="18" charset="0"/>
              </a:rPr>
              <a:t>print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>
                <a:latin typeface="Courier New" pitchFamily="49" charset="0"/>
                <a:cs typeface="Times New Roman" pitchFamily="18" charset="0"/>
              </a:rPr>
              <a:t>(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Times New Roman" pitchFamily="18" charset="0"/>
              </a:rPr>
              <a:t>"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Times New Roman" pitchFamily="18" charset="0"/>
              </a:rPr>
              <a:t>привет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Times New Roman" pitchFamily="18" charset="0"/>
              </a:rPr>
              <a:t>" </a:t>
            </a:r>
            <a:r>
              <a:rPr lang="en-US" sz="2800" b="1" dirty="0">
                <a:latin typeface="Courier New" pitchFamily="49" charset="0"/>
                <a:cs typeface="Times New Roman" pitchFamily="18" charset="0"/>
              </a:rPr>
              <a:t>)</a:t>
            </a:r>
            <a:endParaRPr lang="ru-RU" sz="2800" b="1" dirty="0">
              <a:latin typeface="Courier New" pitchFamily="49" charset="0"/>
              <a:cs typeface="Times New Roman" pitchFamily="18" charset="0"/>
            </a:endParaRPr>
          </a:p>
        </p:txBody>
      </p:sp>
      <p:sp>
        <p:nvSpPr>
          <p:cNvPr id="64519" name="Прямоугольник 6"/>
          <p:cNvSpPr>
            <a:spLocks noChangeArrowheads="1"/>
          </p:cNvSpPr>
          <p:nvPr/>
        </p:nvSpPr>
        <p:spPr bwMode="auto">
          <a:xfrm>
            <a:off x="390525" y="3487167"/>
            <a:ext cx="28729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3200" b="1" dirty="0">
                <a:solidFill>
                  <a:schemeClr val="accent2">
                    <a:lumMod val="75000"/>
                  </a:schemeClr>
                </a:solidFill>
              </a:rPr>
              <a:t>Зацикливание:</a:t>
            </a:r>
            <a:endParaRPr lang="ru-RU" alt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9144000" cy="7731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5400" b="1" i="0" u="none" strike="noStrike" kern="1200" cap="none" spc="0" normalizeH="0" baseline="0" noProof="0" smtClean="0">
                <a:ln/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Цикл с условием</a:t>
            </a:r>
            <a:endParaRPr kumimoji="0" lang="ru-RU" altLang="ru-RU" sz="5400" b="1" i="0" u="none" strike="noStrike" kern="1200" cap="none" spc="0" normalizeH="0" baseline="0" noProof="0" dirty="0" smtClean="0">
              <a:ln/>
              <a:solidFill>
                <a:schemeClr val="accent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45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2876" y="142852"/>
            <a:ext cx="8715404" cy="630261"/>
          </a:xfrm>
        </p:spPr>
        <p:txBody>
          <a:bodyPr>
            <a:noAutofit/>
          </a:bodyPr>
          <a:lstStyle/>
          <a:p>
            <a:r>
              <a:rPr lang="ru-RU" alt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Сколько раз выполняется цикл?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525463" y="971550"/>
            <a:ext cx="5137150" cy="889000"/>
          </a:xfrm>
          <a:prstGeom prst="rect">
            <a:avLst/>
          </a:prstGeom>
          <a:ln>
            <a:headEnd/>
            <a:tailEnd type="none" w="lg" len="lg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ct val="15000"/>
              </a:spcBef>
              <a:defRPr/>
            </a:pPr>
            <a:r>
              <a:rPr lang="en-US" sz="2400" b="1" dirty="0">
                <a:solidFill>
                  <a:schemeClr val="tx1"/>
                </a:solidFill>
                <a:latin typeface="Courier New" pitchFamily="49" charset="0"/>
              </a:rPr>
              <a:t>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</a:rPr>
              <a:t>=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</a:rPr>
              <a:t>4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</a:rPr>
              <a:t>; b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</a:rPr>
              <a:t>=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</a:rPr>
              <a:t>6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ourier New" pitchFamily="49" charset="0"/>
            </a:endParaRPr>
          </a:p>
          <a:p>
            <a:pPr eaLnBrk="1" hangingPunct="1">
              <a:spcBef>
                <a:spcPct val="15000"/>
              </a:spcBef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while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a-DK" sz="2400" b="1" dirty="0">
                <a:solidFill>
                  <a:schemeClr val="tx1"/>
                </a:solidFill>
                <a:latin typeface="Courier New" pitchFamily="49" charset="0"/>
              </a:rPr>
              <a:t>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da-DK" sz="2400" b="1" dirty="0">
                <a:solidFill>
                  <a:schemeClr val="tx1"/>
                </a:solidFill>
                <a:latin typeface="Courier New" pitchFamily="49" charset="0"/>
              </a:rPr>
              <a:t>&lt;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da-DK" sz="2400" b="1" dirty="0">
                <a:solidFill>
                  <a:schemeClr val="tx1"/>
                </a:solidFill>
                <a:latin typeface="Courier New" pitchFamily="49" charset="0"/>
              </a:rPr>
              <a:t>b: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da-DK" sz="2400" b="1" dirty="0">
                <a:solidFill>
                  <a:schemeClr val="tx1"/>
                </a:solidFill>
                <a:latin typeface="Courier New" pitchFamily="49" charset="0"/>
              </a:rPr>
              <a:t>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da-DK" sz="2400" b="1" dirty="0">
                <a:solidFill>
                  <a:schemeClr val="tx1"/>
                </a:solidFill>
                <a:latin typeface="Courier New" pitchFamily="49" charset="0"/>
              </a:rPr>
              <a:t>+=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da-DK" sz="24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</a:rPr>
              <a:t>1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ourier New" pitchFamily="49" charset="0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6672263" y="955675"/>
            <a:ext cx="1511300" cy="788988"/>
          </a:xfrm>
          <a:prstGeom prst="wedgeRoundRectCallout">
            <a:avLst>
              <a:gd name="adj1" fmla="val -130042"/>
              <a:gd name="adj2" fmla="val 44352"/>
              <a:gd name="adj3" fmla="val 16667"/>
            </a:avLst>
          </a:prstGeom>
          <a:ln>
            <a:headEnd/>
            <a:tailEnd type="none" w="lg" len="lg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 eaLnBrk="1" hangingPunct="1">
              <a:defRPr/>
            </a:pPr>
            <a:r>
              <a:rPr lang="ru-RU" sz="2400" b="1"/>
              <a:t>2</a:t>
            </a:r>
            <a:r>
              <a:rPr lang="en-US" sz="2400" b="1"/>
              <a:t> </a:t>
            </a:r>
            <a:r>
              <a:rPr lang="ru-RU" sz="2400" b="1"/>
              <a:t>раза</a:t>
            </a:r>
            <a:endParaRPr lang="en-US" sz="2400" b="1"/>
          </a:p>
          <a:p>
            <a:pPr algn="ctr" eaLnBrk="1" hangingPunct="1">
              <a:defRPr/>
            </a:pPr>
            <a:r>
              <a:rPr lang="en-US" sz="2400" b="1">
                <a:latin typeface="Courier New" pitchFamily="49" charset="0"/>
              </a:rPr>
              <a:t>a</a:t>
            </a:r>
            <a:r>
              <a:rPr lang="en-US" sz="2400" b="1"/>
              <a:t> </a:t>
            </a:r>
            <a:r>
              <a:rPr lang="en-US" sz="2400" b="1">
                <a:latin typeface="Courier New" pitchFamily="49" charset="0"/>
              </a:rPr>
              <a:t>=</a:t>
            </a:r>
            <a:r>
              <a:rPr lang="en-US" sz="2400" b="1"/>
              <a:t> </a:t>
            </a:r>
            <a:r>
              <a:rPr lang="en-US" sz="2400" b="1">
                <a:latin typeface="Courier New" pitchFamily="49" charset="0"/>
              </a:rPr>
              <a:t>6</a:t>
            </a:r>
            <a:endParaRPr lang="ru-RU" sz="2400" b="1">
              <a:latin typeface="Courier New" pitchFamily="49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42925" y="2006600"/>
            <a:ext cx="5137150" cy="889000"/>
          </a:xfrm>
          <a:prstGeom prst="rect">
            <a:avLst/>
          </a:prstGeom>
          <a:ln>
            <a:headEnd/>
            <a:tailEnd type="none" w="lg" len="lg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ct val="15000"/>
              </a:spcBef>
              <a:defRPr/>
            </a:pPr>
            <a:r>
              <a:rPr lang="en-US" sz="2400" b="1" dirty="0">
                <a:solidFill>
                  <a:schemeClr val="tx1"/>
                </a:solidFill>
                <a:latin typeface="Courier New" pitchFamily="49" charset="0"/>
              </a:rPr>
              <a:t>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</a:rPr>
              <a:t>=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</a:rPr>
              <a:t>4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</a:rPr>
              <a:t>; b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</a:rPr>
              <a:t>=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</a:rPr>
              <a:t>6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ourier New" pitchFamily="49" charset="0"/>
            </a:endParaRPr>
          </a:p>
          <a:p>
            <a:pPr eaLnBrk="1" hangingPunct="1">
              <a:spcBef>
                <a:spcPct val="15000"/>
              </a:spcBef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while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da-DK" sz="2400" b="1" dirty="0">
                <a:solidFill>
                  <a:schemeClr val="tx1"/>
                </a:solidFill>
                <a:latin typeface="Courier New" pitchFamily="49" charset="0"/>
              </a:rPr>
              <a:t>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da-DK" sz="2400" b="1" dirty="0">
                <a:solidFill>
                  <a:schemeClr val="tx1"/>
                </a:solidFill>
                <a:latin typeface="Courier New" pitchFamily="49" charset="0"/>
              </a:rPr>
              <a:t>&lt;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da-DK" sz="2400" b="1" dirty="0">
                <a:solidFill>
                  <a:schemeClr val="tx1"/>
                </a:solidFill>
                <a:latin typeface="Courier New" pitchFamily="49" charset="0"/>
              </a:rPr>
              <a:t>b: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da-DK" sz="2400" b="1" dirty="0">
                <a:solidFill>
                  <a:schemeClr val="tx1"/>
                </a:solidFill>
                <a:latin typeface="Courier New" pitchFamily="49" charset="0"/>
              </a:rPr>
              <a:t>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da-DK" sz="2400" b="1" dirty="0">
                <a:solidFill>
                  <a:schemeClr val="tx1"/>
                </a:solidFill>
                <a:latin typeface="Courier New" pitchFamily="49" charset="0"/>
              </a:rPr>
              <a:t>+=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da-DK" sz="24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</a:rPr>
              <a:t>b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ourier New" pitchFamily="49" charset="0"/>
            </a:endParaRP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6689725" y="1990725"/>
            <a:ext cx="1511300" cy="788988"/>
          </a:xfrm>
          <a:prstGeom prst="wedgeRoundRectCallout">
            <a:avLst>
              <a:gd name="adj1" fmla="val -130042"/>
              <a:gd name="adj2" fmla="val 44352"/>
              <a:gd name="adj3" fmla="val 16667"/>
            </a:avLst>
          </a:prstGeom>
          <a:ln>
            <a:headEnd/>
            <a:tailEnd type="none" w="lg" len="lg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 eaLnBrk="1" hangingPunct="1">
              <a:defRPr/>
            </a:pPr>
            <a:r>
              <a:rPr lang="en-US" sz="2400" b="1"/>
              <a:t>1 </a:t>
            </a:r>
            <a:r>
              <a:rPr lang="ru-RU" sz="2400" b="1"/>
              <a:t>раз</a:t>
            </a:r>
            <a:endParaRPr lang="en-US" sz="2400" b="1"/>
          </a:p>
          <a:p>
            <a:pPr algn="ctr" eaLnBrk="1" hangingPunct="1">
              <a:defRPr/>
            </a:pPr>
            <a:r>
              <a:rPr lang="en-US" sz="2400" b="1">
                <a:latin typeface="Courier New" pitchFamily="49" charset="0"/>
              </a:rPr>
              <a:t>a</a:t>
            </a:r>
            <a:r>
              <a:rPr lang="en-US" sz="2400" b="1"/>
              <a:t> </a:t>
            </a:r>
            <a:r>
              <a:rPr lang="en-US" sz="2400" b="1">
                <a:latin typeface="Courier New" pitchFamily="49" charset="0"/>
              </a:rPr>
              <a:t>=</a:t>
            </a:r>
            <a:r>
              <a:rPr lang="en-US" sz="2400" b="1"/>
              <a:t> </a:t>
            </a:r>
            <a:r>
              <a:rPr lang="en-US" sz="2400" b="1">
                <a:latin typeface="Courier New" pitchFamily="49" charset="0"/>
              </a:rPr>
              <a:t>10</a:t>
            </a:r>
            <a:endParaRPr lang="ru-RU" sz="2400" b="1">
              <a:latin typeface="Courier New" pitchFamily="49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542925" y="3097213"/>
            <a:ext cx="5137150" cy="889000"/>
          </a:xfrm>
          <a:prstGeom prst="rect">
            <a:avLst/>
          </a:prstGeom>
          <a:ln>
            <a:headEnd/>
            <a:tailEnd type="none" w="lg" len="lg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ct val="15000"/>
              </a:spcBef>
              <a:defRPr/>
            </a:pPr>
            <a:r>
              <a:rPr lang="en-US" sz="2400" b="1" dirty="0">
                <a:solidFill>
                  <a:schemeClr val="tx1"/>
                </a:solidFill>
                <a:latin typeface="Courier New" pitchFamily="49" charset="0"/>
              </a:rPr>
              <a:t>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</a:rPr>
              <a:t>=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</a:rPr>
              <a:t>4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</a:rPr>
              <a:t>; b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</a:rPr>
              <a:t>=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</a:rPr>
              <a:t>6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ourier New" pitchFamily="49" charset="0"/>
            </a:endParaRPr>
          </a:p>
          <a:p>
            <a:pPr eaLnBrk="1" hangingPunct="1">
              <a:spcBef>
                <a:spcPct val="15000"/>
              </a:spcBef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while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da-DK" sz="2400" b="1" dirty="0">
                <a:solidFill>
                  <a:schemeClr val="tx1"/>
                </a:solidFill>
                <a:latin typeface="Courier New" pitchFamily="49" charset="0"/>
              </a:rPr>
              <a:t>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da-DK" sz="2400" b="1" dirty="0">
                <a:solidFill>
                  <a:schemeClr val="tx1"/>
                </a:solidFill>
                <a:latin typeface="Courier New" pitchFamily="49" charset="0"/>
              </a:rPr>
              <a:t>&gt;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da-DK" sz="2400" b="1" dirty="0">
                <a:solidFill>
                  <a:schemeClr val="tx1"/>
                </a:solidFill>
                <a:latin typeface="Courier New" pitchFamily="49" charset="0"/>
              </a:rPr>
              <a:t>b: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da-DK" sz="2400" b="1" dirty="0">
                <a:solidFill>
                  <a:schemeClr val="tx1"/>
                </a:solidFill>
                <a:latin typeface="Courier New" pitchFamily="49" charset="0"/>
              </a:rPr>
              <a:t>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da-DK" sz="2400" b="1" dirty="0">
                <a:solidFill>
                  <a:schemeClr val="tx1"/>
                </a:solidFill>
                <a:latin typeface="Courier New" pitchFamily="49" charset="0"/>
              </a:rPr>
              <a:t>+=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da-DK" sz="24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</a:rPr>
              <a:t>1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ourier New" pitchFamily="49" charset="0"/>
            </a:endParaRP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6689725" y="3081338"/>
            <a:ext cx="1511300" cy="788987"/>
          </a:xfrm>
          <a:prstGeom prst="wedgeRoundRectCallout">
            <a:avLst>
              <a:gd name="adj1" fmla="val -130042"/>
              <a:gd name="adj2" fmla="val 44352"/>
              <a:gd name="adj3" fmla="val 16667"/>
            </a:avLst>
          </a:prstGeom>
          <a:ln>
            <a:headEnd/>
            <a:tailEnd type="none" w="lg" len="lg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 eaLnBrk="1" hangingPunct="1">
              <a:defRPr/>
            </a:pPr>
            <a:r>
              <a:rPr lang="en-US" sz="2400" b="1"/>
              <a:t>0 </a:t>
            </a:r>
            <a:r>
              <a:rPr lang="ru-RU" sz="2400" b="1"/>
              <a:t>раз</a:t>
            </a:r>
            <a:endParaRPr lang="en-US" sz="2400" b="1"/>
          </a:p>
          <a:p>
            <a:pPr algn="ctr" eaLnBrk="1" hangingPunct="1">
              <a:defRPr/>
            </a:pPr>
            <a:r>
              <a:rPr lang="en-US" sz="2400" b="1">
                <a:latin typeface="Courier New" pitchFamily="49" charset="0"/>
              </a:rPr>
              <a:t>a</a:t>
            </a:r>
            <a:r>
              <a:rPr lang="en-US" sz="2400" b="1"/>
              <a:t> </a:t>
            </a:r>
            <a:r>
              <a:rPr lang="en-US" sz="2400" b="1">
                <a:latin typeface="Courier New" pitchFamily="49" charset="0"/>
              </a:rPr>
              <a:t>=</a:t>
            </a:r>
            <a:r>
              <a:rPr lang="en-US" sz="2400" b="1"/>
              <a:t> </a:t>
            </a:r>
            <a:r>
              <a:rPr lang="en-US" sz="2400" b="1">
                <a:latin typeface="Courier New" pitchFamily="49" charset="0"/>
              </a:rPr>
              <a:t>4</a:t>
            </a:r>
            <a:endParaRPr lang="ru-RU" sz="2400" b="1">
              <a:latin typeface="Courier New" pitchFamily="49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552450" y="4151313"/>
            <a:ext cx="5137150" cy="889000"/>
          </a:xfrm>
          <a:prstGeom prst="rect">
            <a:avLst/>
          </a:prstGeom>
          <a:ln>
            <a:headEnd/>
            <a:tailEnd type="none" w="lg" len="lg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ct val="15000"/>
              </a:spcBef>
              <a:defRPr/>
            </a:pPr>
            <a:r>
              <a:rPr lang="en-US" sz="2400" b="1" dirty="0">
                <a:solidFill>
                  <a:schemeClr val="tx1"/>
                </a:solidFill>
                <a:latin typeface="Courier New" pitchFamily="49" charset="0"/>
              </a:rPr>
              <a:t>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</a:rPr>
              <a:t>=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</a:rPr>
              <a:t>4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</a:rPr>
              <a:t>; b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</a:rPr>
              <a:t>=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</a:rPr>
              <a:t>6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ourier New" pitchFamily="49" charset="0"/>
            </a:endParaRPr>
          </a:p>
          <a:p>
            <a:pPr eaLnBrk="1" hangingPunct="1">
              <a:spcBef>
                <a:spcPct val="15000"/>
              </a:spcBef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while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da-DK" sz="2400" b="1" dirty="0">
                <a:solidFill>
                  <a:schemeClr val="tx1"/>
                </a:solidFill>
                <a:latin typeface="Courier New" pitchFamily="49" charset="0"/>
              </a:rPr>
              <a:t>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da-DK" sz="2400" b="1" dirty="0">
                <a:solidFill>
                  <a:schemeClr val="tx1"/>
                </a:solidFill>
                <a:latin typeface="Courier New" pitchFamily="49" charset="0"/>
              </a:rPr>
              <a:t>&lt;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da-DK" sz="2400" b="1" dirty="0">
                <a:solidFill>
                  <a:schemeClr val="tx1"/>
                </a:solidFill>
                <a:latin typeface="Courier New" pitchFamily="49" charset="0"/>
              </a:rPr>
              <a:t>b: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da-DK" sz="2400" b="1" dirty="0">
                <a:solidFill>
                  <a:schemeClr val="tx1"/>
                </a:solidFill>
                <a:latin typeface="Courier New" pitchFamily="49" charset="0"/>
              </a:rPr>
              <a:t>b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da-DK" sz="2400" b="1" dirty="0">
                <a:solidFill>
                  <a:schemeClr val="tx1"/>
                </a:solidFill>
                <a:latin typeface="Courier New" pitchFamily="49" charset="0"/>
              </a:rPr>
              <a:t>=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da-DK" sz="2400" b="1" dirty="0">
                <a:solidFill>
                  <a:schemeClr val="tx1"/>
                </a:solidFill>
                <a:latin typeface="Courier New" pitchFamily="49" charset="0"/>
              </a:rPr>
              <a:t>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da-DK" sz="2400" b="1" dirty="0">
                <a:solidFill>
                  <a:schemeClr val="tx1"/>
                </a:solidFill>
                <a:latin typeface="Courier New" pitchFamily="49" charset="0"/>
              </a:rPr>
              <a:t>-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da-DK" sz="24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</a:rPr>
              <a:t>b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ourier New" pitchFamily="49" charset="0"/>
            </a:endParaRP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>
            <a:off x="6699250" y="4135438"/>
            <a:ext cx="1511300" cy="788987"/>
          </a:xfrm>
          <a:prstGeom prst="wedgeRoundRectCallout">
            <a:avLst>
              <a:gd name="adj1" fmla="val -130042"/>
              <a:gd name="adj2" fmla="val 44352"/>
              <a:gd name="adj3" fmla="val 16667"/>
            </a:avLst>
          </a:prstGeom>
          <a:ln>
            <a:headEnd/>
            <a:tailEnd type="none" w="lg" len="lg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 eaLnBrk="1" hangingPunct="1">
              <a:defRPr/>
            </a:pPr>
            <a:r>
              <a:rPr lang="en-US" sz="2400" b="1"/>
              <a:t>1 </a:t>
            </a:r>
            <a:r>
              <a:rPr lang="ru-RU" sz="2400" b="1"/>
              <a:t>раз</a:t>
            </a:r>
            <a:endParaRPr lang="en-US" sz="2400" b="1"/>
          </a:p>
          <a:p>
            <a:pPr algn="ctr" eaLnBrk="1" hangingPunct="1">
              <a:defRPr/>
            </a:pPr>
            <a:r>
              <a:rPr lang="en-US" sz="2400" b="1">
                <a:latin typeface="Courier New" pitchFamily="49" charset="0"/>
              </a:rPr>
              <a:t>b</a:t>
            </a:r>
            <a:r>
              <a:rPr lang="en-US" sz="2400" b="1"/>
              <a:t> </a:t>
            </a:r>
            <a:r>
              <a:rPr lang="en-US" sz="2400" b="1">
                <a:latin typeface="Courier New" pitchFamily="49" charset="0"/>
              </a:rPr>
              <a:t>=</a:t>
            </a:r>
            <a:r>
              <a:rPr lang="en-US" sz="2400" b="1"/>
              <a:t> </a:t>
            </a:r>
            <a:r>
              <a:rPr lang="en-US" sz="2400" b="1">
                <a:latin typeface="Courier New" pitchFamily="49" charset="0"/>
              </a:rPr>
              <a:t>-2</a:t>
            </a:r>
            <a:endParaRPr lang="ru-RU" sz="2400" b="1">
              <a:latin typeface="Courier New" pitchFamily="49" charset="0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534988" y="5240338"/>
            <a:ext cx="5137150" cy="889000"/>
          </a:xfrm>
          <a:prstGeom prst="rect">
            <a:avLst/>
          </a:prstGeom>
          <a:ln>
            <a:headEnd/>
            <a:tailEnd type="none" w="lg" len="lg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ct val="15000"/>
              </a:spcBef>
              <a:defRPr/>
            </a:pPr>
            <a:r>
              <a:rPr lang="en-US" sz="2400" b="1" dirty="0">
                <a:solidFill>
                  <a:schemeClr val="tx1"/>
                </a:solidFill>
                <a:latin typeface="Courier New" pitchFamily="49" charset="0"/>
              </a:rPr>
              <a:t>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</a:rPr>
              <a:t>=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</a:rPr>
              <a:t>4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</a:rPr>
              <a:t>; b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</a:rPr>
              <a:t>=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</a:rPr>
              <a:t>6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ourier New" pitchFamily="49" charset="0"/>
            </a:endParaRPr>
          </a:p>
          <a:p>
            <a:pPr eaLnBrk="1" hangingPunct="1">
              <a:spcBef>
                <a:spcPct val="15000"/>
              </a:spcBef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while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da-DK" sz="2400" b="1" dirty="0">
                <a:solidFill>
                  <a:schemeClr val="tx1"/>
                </a:solidFill>
                <a:latin typeface="Courier New" pitchFamily="49" charset="0"/>
              </a:rPr>
              <a:t>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da-DK" sz="2400" b="1" dirty="0">
                <a:solidFill>
                  <a:schemeClr val="tx1"/>
                </a:solidFill>
                <a:latin typeface="Courier New" pitchFamily="49" charset="0"/>
              </a:rPr>
              <a:t>&lt;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da-DK" sz="2400" b="1" dirty="0">
                <a:solidFill>
                  <a:schemeClr val="tx1"/>
                </a:solidFill>
                <a:latin typeface="Courier New" pitchFamily="49" charset="0"/>
              </a:rPr>
              <a:t>b: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da-DK" sz="2400" b="1" dirty="0">
                <a:solidFill>
                  <a:schemeClr val="tx1"/>
                </a:solidFill>
                <a:latin typeface="Courier New" pitchFamily="49" charset="0"/>
              </a:rPr>
              <a:t>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da-DK" sz="2400" b="1" dirty="0">
                <a:solidFill>
                  <a:schemeClr val="tx1"/>
                </a:solidFill>
                <a:latin typeface="Courier New" pitchFamily="49" charset="0"/>
              </a:rPr>
              <a:t>-=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da-DK" sz="24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</a:rPr>
              <a:t>1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ourier New" pitchFamily="49" charset="0"/>
            </a:endParaRPr>
          </a:p>
        </p:txBody>
      </p:sp>
      <p:sp>
        <p:nvSpPr>
          <p:cNvPr id="14" name="AutoShape 15"/>
          <p:cNvSpPr>
            <a:spLocks noChangeArrowheads="1"/>
          </p:cNvSpPr>
          <p:nvPr/>
        </p:nvSpPr>
        <p:spPr bwMode="auto">
          <a:xfrm>
            <a:off x="6305550" y="5214938"/>
            <a:ext cx="2657475" cy="644525"/>
          </a:xfrm>
          <a:prstGeom prst="wedgeRoundRectCallout">
            <a:avLst>
              <a:gd name="adj1" fmla="val -94204"/>
              <a:gd name="adj2" fmla="val 39292"/>
              <a:gd name="adj3" fmla="val 16667"/>
            </a:avLst>
          </a:prstGeom>
          <a:ln>
            <a:headEnd/>
            <a:tailEnd type="none" w="lg" len="lg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accent3"/>
                </a:solidFill>
              </a:rPr>
              <a:t>зацикливание</a:t>
            </a:r>
            <a:endParaRPr lang="ru-RU" sz="2400" b="1" dirty="0">
              <a:solidFill>
                <a:schemeClr val="accent3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665</Words>
  <Application>Microsoft Office PowerPoint</Application>
  <PresentationFormat>Экран (4:3)</PresentationFormat>
  <Paragraphs>157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Циклические алгоритмы в Python</vt:lpstr>
      <vt:lpstr>Что такое цикл?</vt:lpstr>
      <vt:lpstr>Повторения в программе</vt:lpstr>
      <vt:lpstr>Блок-схема цикла</vt:lpstr>
      <vt:lpstr>Как организовать цикл?</vt:lpstr>
      <vt:lpstr>Цикл с условием</vt:lpstr>
      <vt:lpstr>Считаем цифры</vt:lpstr>
      <vt:lpstr>Слайд 8</vt:lpstr>
      <vt:lpstr>Сколько раз выполняется цикл?</vt:lpstr>
      <vt:lpstr>Максимальная цифра числа</vt:lpstr>
      <vt:lpstr>Задания</vt:lpstr>
      <vt:lpstr>Задания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Циклические алгоритмы в Python</dc:title>
  <dc:creator>. я</dc:creator>
  <cp:lastModifiedBy>. я</cp:lastModifiedBy>
  <cp:revision>28</cp:revision>
  <dcterms:created xsi:type="dcterms:W3CDTF">2022-02-02T10:07:59Z</dcterms:created>
  <dcterms:modified xsi:type="dcterms:W3CDTF">2022-02-02T13:42:22Z</dcterms:modified>
</cp:coreProperties>
</file>