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74" r:id="rId4"/>
    <p:sldId id="275" r:id="rId5"/>
    <p:sldId id="280" r:id="rId6"/>
    <p:sldId id="281" r:id="rId7"/>
    <p:sldId id="282" r:id="rId8"/>
    <p:sldId id="283" r:id="rId9"/>
    <p:sldId id="27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7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513E-E643-4BB0-A93E-9F2987E31035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3852-F133-4454-8C03-350CF69AB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513E-E643-4BB0-A93E-9F2987E31035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3852-F133-4454-8C03-350CF69AB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513E-E643-4BB0-A93E-9F2987E31035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3852-F133-4454-8C03-350CF69AB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513E-E643-4BB0-A93E-9F2987E31035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3852-F133-4454-8C03-350CF69AB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513E-E643-4BB0-A93E-9F2987E31035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3852-F133-4454-8C03-350CF69AB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513E-E643-4BB0-A93E-9F2987E31035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3852-F133-4454-8C03-350CF69AB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513E-E643-4BB0-A93E-9F2987E31035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3852-F133-4454-8C03-350CF69AB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513E-E643-4BB0-A93E-9F2987E31035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3852-F133-4454-8C03-350CF69AB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513E-E643-4BB0-A93E-9F2987E31035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3852-F133-4454-8C03-350CF69AB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513E-E643-4BB0-A93E-9F2987E31035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3852-F133-4454-8C03-350CF69AB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513E-E643-4BB0-A93E-9F2987E31035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3852-F133-4454-8C03-350CF69AB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2" cstate="print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3513E-E643-4BB0-A93E-9F2987E31035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A3852-F133-4454-8C03-350CF69AB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238" y="1112838"/>
            <a:ext cx="8653462" cy="1487487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Циклические алгоритмы </a:t>
            </a:r>
            <a:r>
              <a:rPr lang="en-US" sz="5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sz="5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5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в 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Python</a:t>
            </a:r>
            <a:endParaRPr lang="ru-RU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0662" name="Picture 6" descr="https://cf2.ppt-online.org/files2/slide/i/iAeRdYWmyw378VoQ4ctFblxaXCpZHSrEJ50UsuDhOG/slide-9.jpg"/>
          <p:cNvPicPr>
            <a:picLocks noChangeAspect="1" noChangeArrowheads="1"/>
          </p:cNvPicPr>
          <p:nvPr/>
        </p:nvPicPr>
        <p:blipFill>
          <a:blip r:embed="rId2"/>
          <a:srcRect l="32731" t="28426" r="33578" b="24884"/>
          <a:stretch>
            <a:fillRect/>
          </a:stretch>
        </p:blipFill>
        <p:spPr bwMode="auto">
          <a:xfrm>
            <a:off x="2285984" y="2857496"/>
            <a:ext cx="4429156" cy="3440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1571612"/>
            <a:ext cx="8375650" cy="27559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Алгоритм Евклида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6000792" cy="4972072"/>
          </a:xfrm>
        </p:spPr>
        <p:txBody>
          <a:bodyPr>
            <a:normAutofit fontScale="92500"/>
          </a:bodyPr>
          <a:lstStyle/>
          <a:p>
            <a:pPr marL="0" indent="361950">
              <a:buNone/>
            </a:pPr>
            <a:r>
              <a:rPr lang="ru-RU" dirty="0" smtClean="0"/>
              <a:t>эффективный</a:t>
            </a:r>
            <a:r>
              <a:rPr lang="ru-RU" dirty="0" smtClean="0"/>
              <a:t> алгоритм для нахождения 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наибольшего общего делителя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smtClean="0"/>
              <a:t>двух целых чисел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361950">
              <a:buNone/>
            </a:pPr>
            <a:r>
              <a:rPr lang="ru-RU" dirty="0" smtClean="0"/>
              <a:t>Назван </a:t>
            </a:r>
            <a:r>
              <a:rPr lang="ru-RU" dirty="0" smtClean="0"/>
              <a:t>в честь греческого математика </a:t>
            </a:r>
            <a:r>
              <a:rPr lang="ru-RU" b="1" dirty="0" smtClean="0"/>
              <a:t>Евклида </a:t>
            </a:r>
            <a:r>
              <a:rPr lang="ru-RU" dirty="0" smtClean="0"/>
              <a:t>(III век до н. э.), который впервые описал его в VII и X книгах «Начал». </a:t>
            </a:r>
            <a:endParaRPr lang="ru-RU" dirty="0" smtClean="0"/>
          </a:p>
          <a:p>
            <a:pPr marL="0" indent="361950">
              <a:buNone/>
            </a:pPr>
            <a:r>
              <a:rPr lang="ru-RU" dirty="0" smtClean="0"/>
              <a:t>Это </a:t>
            </a:r>
            <a:r>
              <a:rPr lang="ru-RU" dirty="0" smtClean="0"/>
              <a:t>один из старейших численных алгоритмов, используемых в наше время.</a:t>
            </a:r>
          </a:p>
          <a:p>
            <a:endParaRPr lang="ru-RU" dirty="0"/>
          </a:p>
        </p:txBody>
      </p:sp>
      <p:pic>
        <p:nvPicPr>
          <p:cNvPr id="1026" name="Picture 2" descr="https://tunnel.ru/media/images/2017-12/post/112527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285992"/>
            <a:ext cx="2412976" cy="3740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84119"/>
            <a:ext cx="9144000" cy="77311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Алгоритм Евклида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6238" y="849313"/>
            <a:ext cx="8450262" cy="18158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361950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Алгоритм Евклида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. </a:t>
            </a:r>
            <a:r>
              <a:rPr lang="ru-RU" sz="2800" dirty="0">
                <a:latin typeface="Arial" pitchFamily="34" charset="0"/>
              </a:rPr>
              <a:t>Чтобы найти НОД двух натуральных чисел, нужно вычитать из большего числа меньшее до тех пор, пока они не станут равны. Это число и есть НОД исходных чисел.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52463" y="2932131"/>
            <a:ext cx="6021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</a:rPr>
              <a:t>НОД(1</a:t>
            </a:r>
            <a:r>
              <a:rPr lang="en-US" sz="2400" b="1" dirty="0">
                <a:solidFill>
                  <a:srgbClr val="000000"/>
                </a:solidFill>
              </a:rPr>
              <a:t>4</a:t>
            </a:r>
            <a:r>
              <a:rPr lang="ru-RU" sz="2400" b="1" dirty="0">
                <a:solidFill>
                  <a:srgbClr val="000000"/>
                </a:solidFill>
              </a:rPr>
              <a:t>,2</a:t>
            </a:r>
            <a:r>
              <a:rPr lang="en-US" sz="2400" b="1" dirty="0">
                <a:solidFill>
                  <a:srgbClr val="000000"/>
                </a:solidFill>
              </a:rPr>
              <a:t>1</a:t>
            </a:r>
            <a:r>
              <a:rPr lang="ru-RU" sz="2400" b="1" dirty="0">
                <a:solidFill>
                  <a:srgbClr val="000000"/>
                </a:solidFill>
              </a:rPr>
              <a:t>) = НОД(1</a:t>
            </a:r>
            <a:r>
              <a:rPr lang="en-US" sz="2400" b="1" dirty="0">
                <a:solidFill>
                  <a:srgbClr val="000000"/>
                </a:solidFill>
              </a:rPr>
              <a:t>4</a:t>
            </a:r>
            <a:r>
              <a:rPr lang="ru-RU" sz="2400" b="1" dirty="0">
                <a:solidFill>
                  <a:srgbClr val="000000"/>
                </a:solidFill>
              </a:rPr>
              <a:t>,</a:t>
            </a:r>
            <a:r>
              <a:rPr lang="en-US" sz="2400" b="1" dirty="0">
                <a:solidFill>
                  <a:srgbClr val="000000"/>
                </a:solidFill>
              </a:rPr>
              <a:t>7</a:t>
            </a:r>
            <a:r>
              <a:rPr lang="ru-RU" sz="2400" b="1" dirty="0">
                <a:solidFill>
                  <a:srgbClr val="000000"/>
                </a:solidFill>
              </a:rPr>
              <a:t>) = НОД(</a:t>
            </a:r>
            <a:r>
              <a:rPr lang="en-US" sz="2400" b="1" dirty="0">
                <a:solidFill>
                  <a:srgbClr val="000000"/>
                </a:solidFill>
              </a:rPr>
              <a:t>7</a:t>
            </a:r>
            <a:r>
              <a:rPr lang="ru-RU" sz="2400" b="1" dirty="0">
                <a:solidFill>
                  <a:srgbClr val="000000"/>
                </a:solidFill>
              </a:rPr>
              <a:t>, </a:t>
            </a:r>
            <a:r>
              <a:rPr lang="en-US" sz="2400" b="1" dirty="0">
                <a:solidFill>
                  <a:srgbClr val="000000"/>
                </a:solidFill>
              </a:rPr>
              <a:t>7</a:t>
            </a:r>
            <a:r>
              <a:rPr lang="ru-RU" sz="2400" b="1" dirty="0">
                <a:solidFill>
                  <a:srgbClr val="000000"/>
                </a:solidFill>
              </a:rPr>
              <a:t>) = </a:t>
            </a:r>
            <a:r>
              <a:rPr lang="en-US" sz="2400" b="1" dirty="0">
                <a:solidFill>
                  <a:srgbClr val="000000"/>
                </a:solidFill>
              </a:rPr>
              <a:t>7</a:t>
            </a:r>
            <a:r>
              <a:rPr lang="ru-RU" sz="2400" b="1" dirty="0">
                <a:solidFill>
                  <a:srgbClr val="000000"/>
                </a:solidFill>
              </a:rPr>
              <a:t> </a:t>
            </a:r>
            <a:endParaRPr lang="ru-RU" b="1" dirty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06413" y="3524269"/>
            <a:ext cx="4586287" cy="1938337"/>
          </a:xfrm>
          <a:prstGeom prst="rect">
            <a:avLst/>
          </a:prstGeom>
          <a:ln>
            <a:headEnd type="none" w="med" len="med"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пока 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 != b:</a:t>
            </a:r>
            <a:endParaRPr lang="ru-RU" sz="2400" b="1" dirty="0">
              <a:solidFill>
                <a:srgbClr val="0095FF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defRPr/>
            </a:pP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если 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 &gt; b:</a:t>
            </a:r>
          </a:p>
          <a:p>
            <a:pPr>
              <a:defRPr/>
            </a:pP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a -= b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# a = a - b</a:t>
            </a:r>
          </a:p>
          <a:p>
            <a:pPr>
              <a:defRPr/>
            </a:pP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иначе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</a:t>
            </a:r>
            <a:endParaRPr lang="ru-RU" sz="24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defRPr/>
            </a:pP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 -= a 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# b = b - a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395913" y="3524269"/>
            <a:ext cx="3214687" cy="1938337"/>
          </a:xfrm>
          <a:prstGeom prst="rect">
            <a:avLst/>
          </a:prstGeom>
          <a:ln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while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 != b:</a:t>
            </a:r>
            <a:endParaRPr lang="ru-RU" sz="2400" b="1" dirty="0">
              <a:solidFill>
                <a:srgbClr val="0095FF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defRPr/>
            </a:pP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if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 &gt; b:</a:t>
            </a:r>
          </a:p>
          <a:p>
            <a:pPr>
              <a:defRPr/>
            </a:pP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a -= b</a:t>
            </a:r>
          </a:p>
          <a:p>
            <a:pPr>
              <a:defRPr/>
            </a:pP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else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</a:t>
            </a:r>
            <a:endParaRPr lang="ru-RU" sz="24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defRPr/>
            </a:pP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 -= a 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652463" y="5610244"/>
            <a:ext cx="2359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НОД(1998,2) = </a:t>
            </a:r>
            <a:endParaRPr lang="ru-RU" b="1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760663" y="5610244"/>
            <a:ext cx="5018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</a:rPr>
              <a:t>НОД(1996,2) = … = НОД(2, 2) = 2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 animBg="1"/>
      <p:bldP spid="18" grpId="0" animBg="1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6238" y="849313"/>
            <a:ext cx="8450262" cy="15700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indent="361950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Модифицированный алгоритм Евклида</a:t>
            </a:r>
            <a:r>
              <a:rPr lang="ru-RU" sz="2400" dirty="0">
                <a:latin typeface="Arial" pitchFamily="34" charset="0"/>
              </a:rPr>
              <a:t>. Заменять большее число на остаток от деления большего на меньшее до тех пор, пока меньшее не станет равно нулю. Другое (ненулевое) число и есть НОД чисел.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52463" y="2443163"/>
            <a:ext cx="4248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</a:rPr>
              <a:t>НОД(1998,2) = НОД(</a:t>
            </a:r>
            <a:r>
              <a:rPr lang="en-US" sz="2400" b="1" dirty="0">
                <a:solidFill>
                  <a:srgbClr val="000000"/>
                </a:solidFill>
              </a:rPr>
              <a:t>0</a:t>
            </a:r>
            <a:r>
              <a:rPr lang="ru-RU" sz="2400" b="1" dirty="0">
                <a:solidFill>
                  <a:srgbClr val="000000"/>
                </a:solidFill>
              </a:rPr>
              <a:t>,2) = 2 </a:t>
            </a:r>
            <a:endParaRPr lang="ru-RU" b="1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77913" y="2922588"/>
            <a:ext cx="3938587" cy="1938337"/>
          </a:xfrm>
          <a:prstGeom prst="rect">
            <a:avLst/>
          </a:prstGeom>
          <a:ln>
            <a:headEnd type="none" w="med" len="med"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400" b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while</a:t>
            </a:r>
            <a:r>
              <a:rPr lang="ru-RU" sz="2400" b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???</a:t>
            </a:r>
            <a:r>
              <a:rPr lang="en-US" sz="2400" b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</a:t>
            </a:r>
            <a:endParaRPr lang="ru-RU" sz="2400" b="1" smtClean="0">
              <a:solidFill>
                <a:srgbClr val="0095FF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defRPr/>
            </a:pPr>
            <a:r>
              <a:rPr lang="ru-RU" sz="2400" b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400" b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if</a:t>
            </a:r>
            <a:r>
              <a:rPr lang="ru-RU" sz="2400" b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b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 &gt; b:</a:t>
            </a:r>
          </a:p>
          <a:p>
            <a:pPr>
              <a:defRPr/>
            </a:pPr>
            <a:r>
              <a:rPr lang="en-US" sz="2400" b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a = a</a:t>
            </a:r>
            <a:r>
              <a:rPr lang="ru-RU" sz="2400" b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%</a:t>
            </a:r>
            <a:r>
              <a:rPr lang="en-US" sz="2400" b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b</a:t>
            </a:r>
            <a:endParaRPr lang="en-US" sz="2400" b="1" smtClean="0">
              <a:solidFill>
                <a:srgbClr val="008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defRPr/>
            </a:pPr>
            <a:r>
              <a:rPr lang="en-US" sz="2400" b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else:</a:t>
            </a:r>
            <a:endParaRPr lang="ru-RU" sz="2400" b="1" smtClean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defRPr/>
            </a:pPr>
            <a:r>
              <a:rPr lang="ru-RU" sz="2400" b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en-US" sz="2400" b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 = b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%</a:t>
            </a:r>
            <a:r>
              <a:rPr lang="en-US" sz="2400" b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a</a:t>
            </a:r>
            <a:endParaRPr lang="ru-RU" sz="2400" b="1" dirty="0">
              <a:solidFill>
                <a:srgbClr val="008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275263" y="2973388"/>
            <a:ext cx="3246437" cy="663575"/>
            <a:chOff x="796" y="2336"/>
            <a:chExt cx="2045" cy="418"/>
          </a:xfrm>
        </p:grpSpPr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1090" y="2403"/>
              <a:ext cx="1751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dirty="0"/>
                <a:t>  Какое условие</a:t>
              </a:r>
              <a:r>
                <a:rPr lang="en-US" sz="2400" dirty="0"/>
                <a:t>?</a:t>
              </a:r>
              <a:endParaRPr lang="ru-RU" sz="2400" dirty="0"/>
            </a:p>
          </p:txBody>
        </p:sp>
        <p:sp>
          <p:nvSpPr>
            <p:cNvPr id="86030" name="Oval 9"/>
            <p:cNvSpPr>
              <a:spLocks noChangeArrowheads="1"/>
            </p:cNvSpPr>
            <p:nvPr/>
          </p:nvSpPr>
          <p:spPr bwMode="auto">
            <a:xfrm>
              <a:off x="796" y="2336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163765" y="2908300"/>
            <a:ext cx="2765425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a!=</a:t>
            </a:r>
            <a:r>
              <a:rPr lang="en-US" sz="2400" b="1" dirty="0" smtClean="0">
                <a:solidFill>
                  <a:srgbClr val="0095F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and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b!=</a:t>
            </a:r>
            <a:r>
              <a:rPr lang="en-US" sz="2400" b="1" dirty="0" smtClean="0">
                <a:solidFill>
                  <a:srgbClr val="0095F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  <a:endParaRPr lang="ru-RU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54663" y="4256088"/>
            <a:ext cx="2662237" cy="936625"/>
            <a:chOff x="796" y="2336"/>
            <a:chExt cx="1677" cy="590"/>
          </a:xfrm>
        </p:grpSpPr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1090" y="2403"/>
              <a:ext cx="1383" cy="52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dirty="0"/>
                <a:t>  Как</a:t>
              </a:r>
              <a:r>
                <a:rPr lang="en-US" sz="2400" dirty="0"/>
                <a:t> </a:t>
              </a:r>
              <a:r>
                <a:rPr lang="ru-RU" sz="2400" dirty="0"/>
                <a:t>вывести </a:t>
              </a:r>
              <a:br>
                <a:rPr lang="ru-RU" sz="2400" dirty="0"/>
              </a:br>
              <a:r>
                <a:rPr lang="ru-RU" sz="2400" dirty="0"/>
                <a:t>  результат</a:t>
              </a:r>
              <a:r>
                <a:rPr lang="en-US" sz="2400" dirty="0"/>
                <a:t>?</a:t>
              </a:r>
              <a:endParaRPr lang="ru-RU" sz="2400" dirty="0"/>
            </a:p>
          </p:txBody>
        </p:sp>
        <p:sp>
          <p:nvSpPr>
            <p:cNvPr id="86028" name="Oval 9"/>
            <p:cNvSpPr>
              <a:spLocks noChangeArrowheads="1"/>
            </p:cNvSpPr>
            <p:nvPr/>
          </p:nvSpPr>
          <p:spPr bwMode="auto">
            <a:xfrm>
              <a:off x="796" y="2336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077913" y="4954588"/>
            <a:ext cx="3938587" cy="1570037"/>
          </a:xfrm>
          <a:prstGeom prst="rect">
            <a:avLst/>
          </a:prstGeom>
          <a:ln>
            <a:headEnd type="none" w="med" len="med"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if</a:t>
            </a:r>
            <a:r>
              <a:rPr lang="ru-RU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 != </a:t>
            </a:r>
            <a:r>
              <a:rPr lang="en-US" sz="2400" b="1" dirty="0">
                <a:solidFill>
                  <a:srgbClr val="0095FF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0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</a:t>
            </a:r>
          </a:p>
          <a:p>
            <a:pPr>
              <a:defRPr/>
            </a:pP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вывести </a:t>
            </a: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</a:t>
            </a:r>
            <a:endParaRPr lang="ru-RU" sz="24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defRPr/>
            </a:pPr>
            <a:r>
              <a:rPr lang="en-US" sz="24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else:</a:t>
            </a:r>
            <a:endParaRPr lang="ru-RU" sz="24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defRPr/>
            </a:pP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вывести 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</a:t>
            </a:r>
            <a:endParaRPr lang="ru-RU" sz="2400" b="1" dirty="0">
              <a:solidFill>
                <a:srgbClr val="008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84119"/>
            <a:ext cx="9144000" cy="773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Алгоритм Евклида</a:t>
            </a:r>
            <a:endParaRPr kumimoji="0" lang="ru-RU" sz="4400" b="1" i="0" u="none" strike="noStrike" kern="1200" cap="all" spc="0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5" grpId="0" animBg="1"/>
      <p:bldP spid="19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Пример 1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43956" cy="5500726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sz="3400" b="1" dirty="0" smtClean="0"/>
              <a:t>Получив </a:t>
            </a:r>
            <a:r>
              <a:rPr lang="ru-RU" sz="3400" b="1" dirty="0" smtClean="0"/>
              <a:t>на вход число </a:t>
            </a:r>
            <a:r>
              <a:rPr lang="ru-RU" sz="3400" b="1" dirty="0" err="1" smtClean="0"/>
              <a:t>x</a:t>
            </a:r>
            <a:r>
              <a:rPr lang="ru-RU" sz="3400" b="1" dirty="0" smtClean="0"/>
              <a:t>, этот алгоритм печатает число M. Известно, что </a:t>
            </a:r>
            <a:r>
              <a:rPr lang="ru-RU" sz="3400" b="1" dirty="0" err="1" smtClean="0"/>
              <a:t>x</a:t>
            </a:r>
            <a:r>
              <a:rPr lang="ru-RU" sz="3400" b="1" dirty="0" smtClean="0"/>
              <a:t> &gt; 100. Укажите наименьшее такое (т.е. большее 100) число </a:t>
            </a:r>
            <a:r>
              <a:rPr lang="ru-RU" sz="3400" b="1" dirty="0" err="1" smtClean="0"/>
              <a:t>x</a:t>
            </a:r>
            <a:r>
              <a:rPr lang="ru-RU" sz="3400" b="1" dirty="0" smtClean="0"/>
              <a:t>, при вводе которого алгоритм печатает 26</a:t>
            </a:r>
            <a:r>
              <a:rPr lang="ru-RU" sz="3400" b="1" dirty="0" smtClean="0"/>
              <a:t>.</a:t>
            </a:r>
          </a:p>
          <a:p>
            <a:pPr marL="0" indent="361950">
              <a:buNone/>
            </a:pPr>
            <a:endParaRPr lang="ru-RU" dirty="0" smtClean="0"/>
          </a:p>
          <a:p>
            <a:pPr marL="2062163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(input())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2062163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 = x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2062163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 = 65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2062163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if L % 2 == 0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:</a:t>
            </a: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pPr marL="2062163">
              <a:buNone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= 52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2062163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while L != M:	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2062163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if L &gt; M:   	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2062163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L -=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2062163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else:	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2062163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M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-=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	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2062163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print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5429288" cy="92867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Решение примера </a:t>
            </a:r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1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.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543956" cy="1000132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2400" b="1" dirty="0" smtClean="0"/>
              <a:t>Укажите </a:t>
            </a:r>
            <a:r>
              <a:rPr lang="ru-RU" sz="2400" b="1" dirty="0" smtClean="0"/>
              <a:t>наименьшее </a:t>
            </a:r>
            <a:r>
              <a:rPr lang="ru-RU" sz="2400" b="1" dirty="0" smtClean="0"/>
              <a:t>число </a:t>
            </a:r>
            <a:r>
              <a:rPr lang="ru-RU" sz="2400" b="1" dirty="0" err="1" smtClean="0"/>
              <a:t>x</a:t>
            </a:r>
            <a:r>
              <a:rPr lang="en-US" sz="2400" b="1" dirty="0" smtClean="0"/>
              <a:t>&gt;</a:t>
            </a:r>
            <a:r>
              <a:rPr lang="ru-RU" sz="2400" b="1" dirty="0" smtClean="0"/>
              <a:t>100, </a:t>
            </a:r>
            <a:r>
              <a:rPr lang="ru-RU" sz="2400" b="1" dirty="0" smtClean="0"/>
              <a:t>при вводе которого алгоритм печатает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26</a:t>
            </a:r>
            <a:r>
              <a:rPr lang="ru-RU" sz="2400" b="1" dirty="0" smtClean="0"/>
              <a:t>.</a:t>
            </a:r>
          </a:p>
          <a:p>
            <a:pPr marL="0" indent="361950"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785926"/>
            <a:ext cx="34290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x =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(input())</a:t>
            </a:r>
            <a:endParaRPr lang="ru-RU" sz="2000" dirty="0" smtClean="0">
              <a:latin typeface="Courier New" pitchFamily="49" charset="0"/>
              <a:cs typeface="Courier New" pitchFamily="49" charset="0"/>
            </a:endParaRPr>
          </a:p>
          <a:p>
            <a:pPr marL="363538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L = x</a:t>
            </a:r>
            <a:endParaRPr lang="ru-RU" sz="2000" dirty="0" smtClean="0">
              <a:latin typeface="Courier New" pitchFamily="49" charset="0"/>
              <a:cs typeface="Courier New" pitchFamily="49" charset="0"/>
            </a:endParaRPr>
          </a:p>
          <a:p>
            <a:pPr marL="363538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M = 65</a:t>
            </a:r>
            <a:endParaRPr lang="ru-RU" sz="2000" dirty="0" smtClean="0">
              <a:latin typeface="Courier New" pitchFamily="49" charset="0"/>
              <a:cs typeface="Courier New" pitchFamily="49" charset="0"/>
            </a:endParaRPr>
          </a:p>
          <a:p>
            <a:pPr marL="363538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if L % 2 == 0:</a:t>
            </a:r>
            <a:endParaRPr 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marL="363538">
              <a:buNone/>
            </a:pP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M = 52</a:t>
            </a:r>
            <a:endParaRPr lang="ru-RU" sz="2000" dirty="0" smtClean="0">
              <a:latin typeface="Courier New" pitchFamily="49" charset="0"/>
              <a:cs typeface="Courier New" pitchFamily="49" charset="0"/>
            </a:endParaRPr>
          </a:p>
          <a:p>
            <a:pPr marL="363538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while L != M:	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363538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if L &gt; M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363538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L -= M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363538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else:	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363538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M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-=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363538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print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ru-RU" sz="2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3000364" y="3286124"/>
            <a:ext cx="285752" cy="1714512"/>
          </a:xfrm>
          <a:prstGeom prst="rightBrace">
            <a:avLst>
              <a:gd name="adj1" fmla="val 29906"/>
              <a:gd name="adj2" fmla="val 4760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357554" y="3643314"/>
            <a:ext cx="1357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Алгоритм Евклида для НОД 2х чисел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14876" y="1928802"/>
            <a:ext cx="428624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463"/>
            <a:r>
              <a:rPr lang="ru-RU" sz="2000" dirty="0" smtClean="0"/>
              <a:t>То есть печатается НОД (</a:t>
            </a:r>
            <a:r>
              <a:rPr lang="en-US" sz="2000" dirty="0" smtClean="0"/>
              <a:t>X,M)=26</a:t>
            </a:r>
            <a:r>
              <a:rPr lang="ru-RU" sz="2000" dirty="0" smtClean="0"/>
              <a:t>.</a:t>
            </a:r>
          </a:p>
          <a:p>
            <a:pPr indent="271463"/>
            <a:r>
              <a:rPr lang="ru-RU" sz="2000" dirty="0" smtClean="0"/>
              <a:t>Если </a:t>
            </a:r>
            <a:r>
              <a:rPr lang="en-US" sz="2000" dirty="0" smtClean="0"/>
              <a:t>L=X</a:t>
            </a:r>
            <a:r>
              <a:rPr lang="ru-RU" sz="2000" dirty="0" smtClean="0"/>
              <a:t> – нечётное, то Н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ОД(x,65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)=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26, чего быть не может. =</a:t>
            </a: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&gt; x –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чётное.</a:t>
            </a:r>
          </a:p>
          <a:p>
            <a:pPr indent="271463"/>
            <a:r>
              <a:rPr lang="ru-RU" sz="2000" dirty="0" smtClean="0"/>
              <a:t> Н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ОД(x,52)=26, </a:t>
            </a: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x&gt;100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indent="2714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Первое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число, большее 100, которое делится на 26 – это 104, но оно не подходит, потому что делится ещё и на 52, так что </a:t>
            </a: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НОД(x,52)=</a:t>
            </a: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52.</a:t>
            </a:r>
            <a:endParaRPr lang="ru-RU" sz="900" dirty="0" smtClean="0">
              <a:cs typeface="Arial" pitchFamily="34" charset="0"/>
            </a:endParaRPr>
          </a:p>
          <a:p>
            <a:pPr lvl="0" indent="2714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=</a:t>
            </a: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&gt;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следующее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число, которое делится на 26: 104 + 26 = 130</a:t>
            </a:r>
            <a:endParaRPr lang="ru-RU" sz="900" dirty="0" smtClean="0">
              <a:cs typeface="Arial" pitchFamily="34" charset="0"/>
            </a:endParaRPr>
          </a:p>
          <a:p>
            <a:pPr lvl="0" indent="2714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Ответ: 130.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Пример </a:t>
            </a:r>
            <a:r>
              <a:rPr lang="en-US" sz="6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43956" cy="5572164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sz="3800" b="1" dirty="0" smtClean="0"/>
              <a:t>Ниже записан алгоритм. После выполнения алгоритма было напечатано 3 числа. Первые два напечатанных числа – это числа </a:t>
            </a:r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</a:rPr>
              <a:t>9</a:t>
            </a:r>
            <a:r>
              <a:rPr lang="ru-RU" sz="3800" b="1" dirty="0" smtClean="0"/>
              <a:t> и </a:t>
            </a:r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</a:rPr>
              <a:t>81</a:t>
            </a:r>
            <a:r>
              <a:rPr lang="ru-RU" sz="3800" b="1" dirty="0" smtClean="0"/>
              <a:t>. Какое наибольшее число может быть напечатано третьим?</a:t>
            </a:r>
            <a:endParaRPr lang="ru-RU" sz="4500" b="1" dirty="0" smtClean="0"/>
          </a:p>
          <a:p>
            <a:pPr marL="1970088" indent="-261938"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map(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int,input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().split())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1970088" indent="-261938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if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у &gt;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: 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1970088" indent="-261938">
              <a:buNone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z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=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 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1970088" indent="-261938">
              <a:buNone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=  у 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1970088" indent="-261938">
              <a:buNone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   у =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z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 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1970088" indent="-261938">
              <a:buNone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 =  x 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1970088" indent="-261938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b =  y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1970088" indent="-261938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while b &gt; 0 : 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1970088" indent="-261938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r =  a % b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1970088" indent="-261938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a =  b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1970088" indent="-261938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b =  r  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1970088" indent="-261938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print(a)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1970088" indent="-261938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print(x)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1970088" indent="-261938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print(у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5429288" cy="92867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Решение примера </a:t>
            </a:r>
            <a:r>
              <a:rPr lang="en-US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.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543956" cy="1000132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2000" b="1" dirty="0" smtClean="0"/>
              <a:t>Первые </a:t>
            </a:r>
            <a:r>
              <a:rPr lang="ru-RU" sz="2000" b="1" dirty="0" smtClean="0"/>
              <a:t>два напечатанных числа – это числа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9</a:t>
            </a:r>
            <a:r>
              <a:rPr lang="ru-RU" sz="2000" b="1" dirty="0" smtClean="0"/>
              <a:t> 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81</a:t>
            </a:r>
            <a:r>
              <a:rPr lang="ru-RU" sz="2000" b="1" dirty="0" smtClean="0"/>
              <a:t>. Какое наибольшее число может быть напечатано третьим?</a:t>
            </a:r>
          </a:p>
          <a:p>
            <a:pPr marL="0" indent="361950"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571612"/>
            <a:ext cx="385765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map(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int,input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().split())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 marL="261938" indent="-261938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if 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у &gt;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x 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: 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 marL="261938" indent="-261938">
              <a:buNone/>
            </a:pP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z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=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x 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 marL="261938" indent="-261938">
              <a:buNone/>
            </a:pP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=  у 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 marL="261938" indent="-261938">
              <a:buNone/>
            </a:pP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   у =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z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 marL="261938" indent="-261938">
              <a:buNone/>
            </a:pP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 =  x 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 marL="261938" indent="-261938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b =  y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 marL="261938" indent="-261938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while b &gt; 0 :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261938" indent="-261938">
              <a:buNone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r =  a % b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261938" indent="-261938">
              <a:buNone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a =  b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261938" indent="-261938">
              <a:buNone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b =  r 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261938" indent="-261938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print(a)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 marL="261938" indent="-261938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print(x)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 marL="261938" indent="-261938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print(у)</a:t>
            </a:r>
            <a:endParaRPr lang="ru-RU" sz="1600" dirty="0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2285984" y="3286124"/>
            <a:ext cx="214314" cy="1000132"/>
          </a:xfrm>
          <a:prstGeom prst="rightBrace">
            <a:avLst>
              <a:gd name="adj1" fmla="val 29906"/>
              <a:gd name="adj2" fmla="val 4760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71736" y="3214686"/>
            <a:ext cx="1357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Алгоритм Евклида для НОД 2х чисел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14810" y="3000372"/>
            <a:ext cx="47148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71463"/>
            <a:r>
              <a:rPr lang="ru-RU" sz="2000" b="1" dirty="0" smtClean="0"/>
              <a:t>Посмотрим</a:t>
            </a:r>
            <a:r>
              <a:rPr lang="ru-RU" sz="2000" b="1" dirty="0" smtClean="0"/>
              <a:t>, что выводится на экран</a:t>
            </a:r>
            <a:r>
              <a:rPr lang="ru-RU" sz="2000" b="1" dirty="0" smtClean="0"/>
              <a:t>:</a:t>
            </a:r>
          </a:p>
          <a:p>
            <a:pPr lvl="0" indent="271463"/>
            <a:r>
              <a:rPr lang="ru-RU" sz="2000" b="1" dirty="0" err="1" smtClean="0"/>
              <a:t>a</a:t>
            </a:r>
            <a:r>
              <a:rPr lang="ru-RU" sz="2000" dirty="0" smtClean="0"/>
              <a:t> </a:t>
            </a:r>
            <a:r>
              <a:rPr lang="ru-RU" sz="2000" dirty="0" smtClean="0"/>
              <a:t>(наибольший общий делитель исходных чисел, НОД(</a:t>
            </a:r>
            <a:r>
              <a:rPr lang="en-US" sz="2000" dirty="0" smtClean="0"/>
              <a:t>x</a:t>
            </a:r>
            <a:r>
              <a:rPr lang="ru-RU" sz="2000" dirty="0" smtClean="0"/>
              <a:t>,</a:t>
            </a:r>
            <a:r>
              <a:rPr lang="en-US" sz="2000" dirty="0" smtClean="0"/>
              <a:t>y</a:t>
            </a:r>
            <a:r>
              <a:rPr lang="ru-RU" sz="2000" dirty="0" smtClean="0"/>
              <a:t>)),</a:t>
            </a:r>
          </a:p>
          <a:p>
            <a:pPr lvl="0" indent="271463"/>
            <a:r>
              <a:rPr lang="ru-RU" sz="2000" b="1" dirty="0" err="1" smtClean="0"/>
              <a:t>x</a:t>
            </a:r>
            <a:r>
              <a:rPr lang="ru-RU" sz="2000" dirty="0" smtClean="0"/>
              <a:t> </a:t>
            </a:r>
            <a:r>
              <a:rPr lang="ru-RU" sz="2000" dirty="0" smtClean="0"/>
              <a:t>(большее из исходных чисел) </a:t>
            </a:r>
            <a:endParaRPr lang="ru-RU" sz="2000" dirty="0" smtClean="0"/>
          </a:p>
          <a:p>
            <a:pPr lvl="0" indent="271463"/>
            <a:r>
              <a:rPr lang="ru-RU" sz="2000" b="1" dirty="0" err="1" smtClean="0"/>
              <a:t>y</a:t>
            </a:r>
            <a:r>
              <a:rPr lang="ru-RU" sz="2000" dirty="0" smtClean="0"/>
              <a:t> </a:t>
            </a:r>
            <a:r>
              <a:rPr lang="ru-RU" sz="2000" dirty="0" smtClean="0"/>
              <a:t>(меньшее из исходных чисел</a:t>
            </a:r>
            <a:r>
              <a:rPr lang="ru-RU" sz="2000" dirty="0" smtClean="0"/>
              <a:t>)</a:t>
            </a:r>
            <a:endParaRPr lang="en-US" dirty="0" smtClean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2000232" y="1928802"/>
            <a:ext cx="285752" cy="857256"/>
          </a:xfrm>
          <a:prstGeom prst="rightBrace">
            <a:avLst>
              <a:gd name="adj1" fmla="val 29906"/>
              <a:gd name="adj2" fmla="val 4760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428860" y="1857364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</a:t>
            </a:r>
            <a:r>
              <a:rPr lang="ru-RU" b="1" dirty="0" err="1" smtClean="0"/>
              <a:t>х</a:t>
            </a:r>
            <a:r>
              <a:rPr lang="ru-RU" b="1" dirty="0" smtClean="0"/>
              <a:t> записали наибольшее, в у наименьшее из 2х чисел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5214950"/>
            <a:ext cx="8858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/>
            <a:r>
              <a:rPr lang="ru-RU" sz="2000" dirty="0" smtClean="0"/>
              <a:t>Первое </a:t>
            </a:r>
            <a:r>
              <a:rPr lang="ru-RU" sz="2000" dirty="0" smtClean="0"/>
              <a:t>число – </a:t>
            </a:r>
            <a:r>
              <a:rPr lang="ru-RU" sz="2000" b="1" dirty="0" smtClean="0"/>
              <a:t>9</a:t>
            </a:r>
            <a:r>
              <a:rPr lang="ru-RU" sz="2000" dirty="0" smtClean="0"/>
              <a:t>, второе –</a:t>
            </a:r>
            <a:r>
              <a:rPr lang="ru-RU" sz="2000" b="1" dirty="0" smtClean="0"/>
              <a:t> 81</a:t>
            </a:r>
            <a:r>
              <a:rPr lang="ru-RU" sz="2000" dirty="0" smtClean="0"/>
              <a:t>, </a:t>
            </a:r>
            <a:r>
              <a:rPr lang="en-US" sz="2000" dirty="0" smtClean="0"/>
              <a:t>=&gt; </a:t>
            </a:r>
            <a:r>
              <a:rPr lang="ru-RU" sz="2000" dirty="0" smtClean="0"/>
              <a:t>третье </a:t>
            </a:r>
            <a:r>
              <a:rPr lang="ru-RU" sz="2000" dirty="0" smtClean="0"/>
              <a:t>число должно быть </a:t>
            </a:r>
            <a:r>
              <a:rPr lang="en-US" sz="2000" b="1" dirty="0" smtClean="0"/>
              <a:t>&lt; </a:t>
            </a:r>
            <a:r>
              <a:rPr lang="ru-RU" sz="2000" b="1" dirty="0" smtClean="0"/>
              <a:t>81</a:t>
            </a:r>
            <a:r>
              <a:rPr lang="ru-RU" sz="2000" dirty="0" smtClean="0"/>
              <a:t>, и </a:t>
            </a:r>
            <a:r>
              <a:rPr lang="ru-RU" sz="2000" b="1" dirty="0" smtClean="0"/>
              <a:t>НОД(81,y) = 9</a:t>
            </a:r>
          </a:p>
          <a:p>
            <a:pPr lvl="0" indent="361950"/>
            <a:r>
              <a:rPr lang="ru-RU" sz="2000" dirty="0" smtClean="0"/>
              <a:t>Наибольшее </a:t>
            </a:r>
            <a:r>
              <a:rPr lang="ru-RU" sz="2000" dirty="0" smtClean="0"/>
              <a:t>число, которое меньше 81 и делится на 9, равно </a:t>
            </a:r>
            <a:r>
              <a:rPr lang="ru-RU" sz="2000" dirty="0" smtClean="0"/>
              <a:t>72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lvl="0" indent="36195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Ответ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72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build="p"/>
      <p:bldP spid="9" grpId="0" animBg="1"/>
      <p:bldP spid="10" grpId="0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alt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Цикл с постусловием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88950" y="2051050"/>
            <a:ext cx="7926388" cy="156845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just" eaLnBrk="1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333399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while True</a:t>
            </a:r>
            <a:r>
              <a:rPr lang="en-US" sz="2400" b="1" dirty="0">
                <a:latin typeface="Courier New" pitchFamily="49" charset="0"/>
                <a:ea typeface="Times New Roman"/>
                <a:cs typeface="Courier New" pitchFamily="49" charset="0"/>
              </a:rPr>
              <a:t>:</a:t>
            </a:r>
          </a:p>
          <a:p>
            <a:pPr algn="just" eaLnBrk="1" hangingPunct="1">
              <a:spcAft>
                <a:spcPts val="0"/>
              </a:spcAft>
              <a:defRPr/>
            </a:pPr>
            <a:endParaRPr lang="en-US" sz="2400" b="1" dirty="0">
              <a:latin typeface="Courier New" pitchFamily="49" charset="0"/>
              <a:ea typeface="Times New Roman"/>
              <a:cs typeface="Courier New" pitchFamily="49" charset="0"/>
            </a:endParaRPr>
          </a:p>
          <a:p>
            <a:pPr algn="just" eaLnBrk="1" hangingPunct="1">
              <a:spcAft>
                <a:spcPts val="0"/>
              </a:spcAft>
              <a:defRPr/>
            </a:pPr>
            <a:endParaRPr lang="en-US" sz="2400" b="1" dirty="0">
              <a:latin typeface="Courier New" pitchFamily="49" charset="0"/>
              <a:ea typeface="Times New Roman"/>
              <a:cs typeface="Courier New" pitchFamily="49" charset="0"/>
            </a:endParaRPr>
          </a:p>
          <a:p>
            <a:pPr marL="180340" indent="90170" algn="just" eaLnBrk="1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99"/>
                </a:solidFill>
                <a:latin typeface="Courier New"/>
                <a:ea typeface="Times New Roman"/>
              </a:rPr>
              <a:t>if</a:t>
            </a:r>
            <a:r>
              <a:rPr lang="en-US" sz="2400" b="1" dirty="0">
                <a:latin typeface="Courier New"/>
                <a:ea typeface="Times New Roman"/>
              </a:rPr>
              <a:t> n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latin typeface="Courier New"/>
                <a:ea typeface="Times New Roman"/>
              </a:rPr>
              <a:t>&gt;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/>
                <a:ea typeface="Times New Roman"/>
              </a:rPr>
              <a:t>0</a:t>
            </a:r>
            <a:r>
              <a:rPr lang="en-US" sz="2400" b="1" dirty="0">
                <a:latin typeface="Courier New"/>
                <a:ea typeface="Times New Roman"/>
              </a:rPr>
              <a:t>: break</a:t>
            </a:r>
            <a:endParaRPr lang="ru-RU" sz="2400" b="1" dirty="0">
              <a:latin typeface="Courier New"/>
              <a:ea typeface="Times New Roman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 bwMode="auto">
          <a:xfrm>
            <a:off x="541338" y="3711575"/>
            <a:ext cx="1744662" cy="781050"/>
          </a:xfrm>
          <a:prstGeom prst="wedgeRoundRectCallout">
            <a:avLst>
              <a:gd name="adj1" fmla="val 32641"/>
              <a:gd name="adj2" fmla="val -77875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условие выхода</a:t>
            </a:r>
          </a:p>
        </p:txBody>
      </p:sp>
      <p:sp>
        <p:nvSpPr>
          <p:cNvPr id="17" name="Прямоугольник 6"/>
          <p:cNvSpPr>
            <a:spLocks noChangeArrowheads="1"/>
          </p:cNvSpPr>
          <p:nvPr/>
        </p:nvSpPr>
        <p:spPr bwMode="auto">
          <a:xfrm>
            <a:off x="784225" y="2406651"/>
            <a:ext cx="74676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9388" indent="-92075" algn="just" eaLnBrk="1" hangingPunct="1"/>
            <a:r>
              <a:rPr lang="ru-RU" altLang="ru-RU" sz="2400" b="1" dirty="0" err="1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print</a:t>
            </a:r>
            <a:r>
              <a:rPr lang="ru-RU" altLang="ru-RU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Courier New" pitchFamily="49" charset="0"/>
                <a:cs typeface="Times New Roman" pitchFamily="18" charset="0"/>
              </a:rPr>
              <a:t>( </a:t>
            </a:r>
            <a:r>
              <a:rPr lang="ru-RU" altLang="ru-RU" sz="2400" b="1" dirty="0">
                <a:solidFill>
                  <a:srgbClr val="C00000"/>
                </a:solidFill>
                <a:latin typeface="Courier New" pitchFamily="49" charset="0"/>
                <a:cs typeface="Times New Roman" pitchFamily="18" charset="0"/>
              </a:rPr>
              <a:t>"Введите положительное число:"</a:t>
            </a:r>
            <a:r>
              <a:rPr lang="ru-RU" altLang="ru-RU" sz="2400" b="1" dirty="0">
                <a:latin typeface="Courier New" pitchFamily="49" charset="0"/>
                <a:cs typeface="Times New Roman" pitchFamily="18" charset="0"/>
              </a:rPr>
              <a:t> )</a:t>
            </a:r>
          </a:p>
          <a:p>
            <a:pPr marL="179388" indent="-92075" algn="just" eaLnBrk="1" hangingPunct="1"/>
            <a:r>
              <a:rPr lang="en-US" altLang="ru-RU" sz="2400" b="1" dirty="0">
                <a:latin typeface="Courier New" pitchFamily="49" charset="0"/>
                <a:cs typeface="Times New Roman" pitchFamily="18" charset="0"/>
              </a:rPr>
              <a:t>n</a:t>
            </a:r>
            <a:r>
              <a:rPr lang="en-US" altLang="ru-RU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ru-RU" sz="2400" b="1" dirty="0">
                <a:latin typeface="Courier New" pitchFamily="49" charset="0"/>
                <a:cs typeface="Times New Roman" pitchFamily="18" charset="0"/>
              </a:rPr>
              <a:t>=</a:t>
            </a:r>
            <a:r>
              <a:rPr lang="en-US" altLang="ru-RU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ru-RU" sz="2400" b="1" dirty="0" err="1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int</a:t>
            </a:r>
            <a:r>
              <a:rPr lang="en-US" altLang="ru-RU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ru-RU" sz="2400" b="1" dirty="0">
                <a:latin typeface="Courier New" pitchFamily="49" charset="0"/>
                <a:cs typeface="Times New Roman" pitchFamily="18" charset="0"/>
              </a:rPr>
              <a:t>( </a:t>
            </a:r>
            <a:r>
              <a:rPr lang="en-US" altLang="ru-RU" sz="2400" b="1" dirty="0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input</a:t>
            </a:r>
            <a:r>
              <a:rPr lang="en-US" altLang="ru-RU" sz="2400" b="1" dirty="0">
                <a:latin typeface="Courier New" pitchFamily="49" charset="0"/>
                <a:cs typeface="Times New Roman" pitchFamily="18" charset="0"/>
              </a:rPr>
              <a:t>() )</a:t>
            </a:r>
            <a:endParaRPr lang="ru-RU" altLang="ru-RU" sz="2400" b="1" dirty="0"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 bwMode="auto">
          <a:xfrm>
            <a:off x="6797675" y="3279775"/>
            <a:ext cx="1971675" cy="569913"/>
          </a:xfrm>
          <a:prstGeom prst="wedgeRoundRectCallout">
            <a:avLst>
              <a:gd name="adj1" fmla="val -41467"/>
              <a:gd name="adj2" fmla="val -94813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2400" dirty="0"/>
              <a:t>тело цикла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61963" y="4773613"/>
            <a:ext cx="8239125" cy="1031051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pPr marL="361950" indent="-361950">
              <a:spcAft>
                <a:spcPts val="600"/>
              </a:spcAft>
              <a:buFontTx/>
              <a:buChar char="•"/>
            </a:pPr>
            <a:r>
              <a:rPr lang="ru-RU" altLang="ru-RU" sz="2800" dirty="0">
                <a:cs typeface="Times New Roman" pitchFamily="18" charset="0"/>
              </a:rPr>
              <a:t>при входе в цикл условие </a:t>
            </a:r>
            <a:r>
              <a:rPr lang="ru-RU" altLang="ru-RU" sz="28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не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проверяется</a:t>
            </a:r>
          </a:p>
          <a:p>
            <a:pPr marL="361950" indent="-361950">
              <a:spcAft>
                <a:spcPts val="600"/>
              </a:spcAft>
              <a:buFontTx/>
              <a:buChar char="•"/>
            </a:pPr>
            <a:r>
              <a:rPr lang="ru-RU" altLang="ru-RU" sz="2800" dirty="0">
                <a:cs typeface="Times New Roman" pitchFamily="18" charset="0"/>
              </a:rPr>
              <a:t>цикл всегда выполняется 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хотя бы один раз</a:t>
            </a:r>
          </a:p>
        </p:txBody>
      </p:sp>
      <p:sp>
        <p:nvSpPr>
          <p:cNvPr id="89097" name="Прямоугольник 3"/>
          <p:cNvSpPr>
            <a:spLocks noChangeArrowheads="1"/>
          </p:cNvSpPr>
          <p:nvPr/>
        </p:nvSpPr>
        <p:spPr bwMode="auto">
          <a:xfrm>
            <a:off x="384175" y="815975"/>
            <a:ext cx="8343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</a:rPr>
              <a:t>Задача</a:t>
            </a: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altLang="ru-RU" sz="2800" dirty="0"/>
              <a:t>Обеспечить ввод 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</a:rPr>
              <a:t>положительного</a:t>
            </a:r>
            <a:r>
              <a:rPr lang="ru-RU" altLang="ru-RU" sz="2800" dirty="0"/>
              <a:t> числа в переменную </a:t>
            </a:r>
            <a:r>
              <a:rPr lang="ru-RU" altLang="ru-RU" sz="2800" b="1" dirty="0" err="1">
                <a:latin typeface="Courier New" pitchFamily="49" charset="0"/>
                <a:cs typeface="Courier New" pitchFamily="49" charset="0"/>
              </a:rPr>
              <a:t>n</a:t>
            </a:r>
            <a:r>
              <a:rPr lang="ru-RU" altLang="ru-RU" sz="2800" dirty="0"/>
              <a:t>.</a:t>
            </a:r>
          </a:p>
        </p:txBody>
      </p:sp>
      <p:sp>
        <p:nvSpPr>
          <p:cNvPr id="21" name="Скругленная прямоугольная выноска 20"/>
          <p:cNvSpPr/>
          <p:nvPr/>
        </p:nvSpPr>
        <p:spPr bwMode="auto">
          <a:xfrm>
            <a:off x="3589338" y="1349375"/>
            <a:ext cx="2168525" cy="781050"/>
          </a:xfrm>
          <a:prstGeom prst="wedgeRoundRectCallout">
            <a:avLst>
              <a:gd name="adj1" fmla="val -93787"/>
              <a:gd name="adj2" fmla="val 68467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бесконечный цикл</a:t>
            </a:r>
          </a:p>
        </p:txBody>
      </p:sp>
      <p:sp>
        <p:nvSpPr>
          <p:cNvPr id="22" name="Скругленная прямоугольная выноска 21"/>
          <p:cNvSpPr/>
          <p:nvPr/>
        </p:nvSpPr>
        <p:spPr bwMode="auto">
          <a:xfrm>
            <a:off x="2468563" y="3711575"/>
            <a:ext cx="1744662" cy="781050"/>
          </a:xfrm>
          <a:prstGeom prst="wedgeRoundRectCallout">
            <a:avLst>
              <a:gd name="adj1" fmla="val -26017"/>
              <a:gd name="adj2" fmla="val -76481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прервать цикл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animBg="1"/>
      <p:bldP spid="17" grpId="0" animBg="1"/>
      <p:bldP spid="18" grpId="0" animBg="1"/>
      <p:bldP spid="19" grpId="0" build="p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767</Words>
  <Application>Microsoft Office PowerPoint</Application>
  <PresentationFormat>Экран (4:3)</PresentationFormat>
  <Paragraphs>127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Циклические алгоритмы  в Python</vt:lpstr>
      <vt:lpstr>Алгоритм Евклида</vt:lpstr>
      <vt:lpstr>Алгоритм Евклида</vt:lpstr>
      <vt:lpstr>Слайд 4</vt:lpstr>
      <vt:lpstr>Пример 1. </vt:lpstr>
      <vt:lpstr>Решение примера 1. </vt:lpstr>
      <vt:lpstr>Пример 2. </vt:lpstr>
      <vt:lpstr>Решение примера 2. </vt:lpstr>
      <vt:lpstr>Цикл с постусловием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Циклические алгоритмы в Python</dc:title>
  <dc:creator>. я</dc:creator>
  <cp:lastModifiedBy>. я</cp:lastModifiedBy>
  <cp:revision>50</cp:revision>
  <dcterms:created xsi:type="dcterms:W3CDTF">2022-02-02T10:07:59Z</dcterms:created>
  <dcterms:modified xsi:type="dcterms:W3CDTF">2022-02-03T14:23:15Z</dcterms:modified>
</cp:coreProperties>
</file>