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A9FD-5862-4472-B053-E589DD965589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58BF-EF99-4138-98E0-F44CB8F4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857232"/>
            <a:ext cx="8653462" cy="20669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Логические функции 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Python</a:t>
            </a:r>
            <a:endParaRPr lang="ru-RU" sz="7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4696" name="Picture 8" descr="http://www.dood.niro.nnov.ru/pluginfile.php/45208/course/overviewfiles/python_ser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286124"/>
            <a:ext cx="4572032" cy="3204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01156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Логические функции</a:t>
            </a: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311148" y="1928802"/>
            <a:ext cx="3975100" cy="224676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even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(n):</a:t>
            </a:r>
          </a:p>
          <a:p>
            <a:pPr marL="179388" indent="-92075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n %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==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2075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pPr marL="179388" indent="-92075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2075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False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857232"/>
            <a:ext cx="8759825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indent="358775" eaLnBrk="1" hangingPunct="1">
              <a:defRPr/>
            </a:pPr>
            <a:r>
              <a:rPr lang="ru-RU" sz="2800" b="1" dirty="0">
                <a:solidFill>
                  <a:schemeClr val="accent2"/>
                </a:solidFill>
                <a:latin typeface="Arial" pitchFamily="34" charset="0"/>
              </a:rPr>
              <a:t>Логическая функция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ru-RU" sz="2800" dirty="0">
                <a:latin typeface="Arial" pitchFamily="34" charset="0"/>
              </a:rPr>
              <a:t>– это функция, возвращающая логическое значение (</a:t>
            </a:r>
            <a:r>
              <a:rPr lang="en-US" sz="2800" dirty="0">
                <a:solidFill>
                  <a:schemeClr val="accent3"/>
                </a:solidFill>
                <a:latin typeface="Arial" pitchFamily="34" charset="0"/>
              </a:rPr>
              <a:t>True/False</a:t>
            </a:r>
            <a:r>
              <a:rPr lang="ru-RU" sz="2800" dirty="0">
                <a:latin typeface="Arial" pitchFamily="34" charset="0"/>
              </a:rPr>
              <a:t>).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86248" y="2535256"/>
            <a:ext cx="4857752" cy="95410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even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(n):</a:t>
            </a:r>
          </a:p>
          <a:p>
            <a:pPr marL="179388" indent="-92075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(n %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==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3911600" y="2963862"/>
            <a:ext cx="546100" cy="393700"/>
          </a:xfrm>
          <a:prstGeom prst="right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25450" y="4418033"/>
            <a:ext cx="6813550" cy="19399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 = </a:t>
            </a:r>
            <a:r>
              <a:rPr lang="en-US" sz="2400" b="1" dirty="0" err="1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())</a:t>
            </a:r>
            <a:endParaRPr lang="en-US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even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(k):</a:t>
            </a:r>
            <a:endParaRPr lang="en-US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Число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k,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чётное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.”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en-US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2075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Число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k,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нечётное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.”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 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7" grpId="0"/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32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Логические функции</a:t>
            </a:r>
          </a:p>
        </p:txBody>
      </p:sp>
      <p:sp>
        <p:nvSpPr>
          <p:cNvPr id="125956" name="Прямоугольник 3"/>
          <p:cNvSpPr>
            <a:spLocks noChangeArrowheads="1"/>
          </p:cNvSpPr>
          <p:nvPr/>
        </p:nvSpPr>
        <p:spPr bwMode="auto">
          <a:xfrm>
            <a:off x="384175" y="785794"/>
            <a:ext cx="84788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eaLnBrk="1" hangingPunct="1"/>
            <a:r>
              <a:rPr lang="ru-RU" altLang="ru-RU" sz="3200" b="1" i="1" dirty="0">
                <a:solidFill>
                  <a:schemeClr val="accent3"/>
                </a:solidFill>
              </a:rPr>
              <a:t>Задача</a:t>
            </a:r>
            <a:r>
              <a:rPr lang="ru-RU" altLang="ru-RU" sz="3200" b="1" dirty="0">
                <a:solidFill>
                  <a:schemeClr val="accent3"/>
                </a:solidFill>
              </a:rPr>
              <a:t>. </a:t>
            </a:r>
            <a:r>
              <a:rPr lang="ru-RU" altLang="ru-RU" sz="3200" b="1" dirty="0"/>
              <a:t>Найти все простые числа в диапазоне </a:t>
            </a:r>
            <a:r>
              <a:rPr lang="ru-RU" altLang="ru-RU" sz="3200" b="1" dirty="0" smtClean="0"/>
              <a:t> от </a:t>
            </a:r>
            <a:r>
              <a:rPr lang="ru-RU" altLang="ru-RU" sz="3200" b="1" dirty="0"/>
              <a:t>2 до 100</a:t>
            </a:r>
            <a:r>
              <a:rPr lang="en-US" altLang="ru-RU" sz="3200" b="1" dirty="0"/>
              <a:t>0</a:t>
            </a:r>
            <a:r>
              <a:rPr lang="ru-RU" altLang="ru-RU" sz="3200" b="1" dirty="0"/>
              <a:t>. </a:t>
            </a: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615950" y="2112973"/>
            <a:ext cx="5813437" cy="138499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800" b="1" dirty="0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 in </a:t>
            </a:r>
            <a:r>
              <a:rPr lang="en-US" sz="2800" b="1" dirty="0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):</a:t>
            </a:r>
            <a:endParaRPr lang="ru-RU" sz="2800" b="1" dirty="0" smtClean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простое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:</a:t>
            </a:r>
            <a:endParaRPr lang="ru-RU" sz="2800" b="1" dirty="0" smtClean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800" b="1" dirty="0" err="1" smtClean="0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 ) 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86022" name="Прямоугольник 5"/>
          <p:cNvSpPr>
            <a:spLocks noChangeArrowheads="1"/>
          </p:cNvSpPr>
          <p:nvPr/>
        </p:nvSpPr>
        <p:spPr bwMode="auto">
          <a:xfrm>
            <a:off x="1682750" y="2569485"/>
            <a:ext cx="228139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/>
          <a:p>
            <a:pPr eaLnBrk="1" hangingPunct="1"/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 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</a:t>
            </a:r>
            <a:r>
              <a:rPr lang="en-US" alt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 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простое</a:t>
            </a:r>
            <a:endParaRPr lang="ru-RU" altLang="ru-RU" sz="2000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6024" name="Прямоугольник 7"/>
          <p:cNvSpPr>
            <a:spLocks noChangeArrowheads="1"/>
          </p:cNvSpPr>
          <p:nvPr/>
        </p:nvSpPr>
        <p:spPr bwMode="auto">
          <a:xfrm>
            <a:off x="1643042" y="2571744"/>
            <a:ext cx="2357454" cy="42862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/>
          <a:lstStyle/>
          <a:p>
            <a:pPr algn="ctr" eaLnBrk="1" hangingPunct="1"/>
            <a:r>
              <a:rPr lang="en-US" altLang="ru-RU" sz="2800" b="1" dirty="0" err="1" smtClean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isPrime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altLang="ru-RU" sz="2000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3716338" y="3521086"/>
            <a:ext cx="4641876" cy="1408112"/>
          </a:xfrm>
          <a:prstGeom prst="wedgeRoundRectCallout">
            <a:avLst>
              <a:gd name="adj1" fmla="val -45619"/>
              <a:gd name="adj2" fmla="val -10270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dirty="0"/>
              <a:t>функция, возвращающая логическое значение (</a:t>
            </a:r>
            <a:r>
              <a:rPr lang="en-US" sz="2800" b="1" dirty="0">
                <a:solidFill>
                  <a:schemeClr val="accent3"/>
                </a:solidFill>
              </a:rPr>
              <a:t>True/False</a:t>
            </a:r>
            <a:r>
              <a:rPr lang="ru-RU" sz="2800" b="1" dirty="0"/>
              <a:t>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7" grpId="0"/>
      <p:bldP spid="86022" grpId="0" animBg="1"/>
      <p:bldP spid="8602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04"/>
            <a:ext cx="9144000" cy="77311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Функция: простое число или нет?</a:t>
            </a: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579438" y="2000259"/>
            <a:ext cx="7332662" cy="255454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3"/>
                </a:solidFill>
                <a:latin typeface="Courier New"/>
                <a:ea typeface="Times New Roman"/>
              </a:rPr>
              <a:t>def </a:t>
            </a:r>
            <a:r>
              <a:rPr lang="en-US" sz="3200" b="1" dirty="0" err="1">
                <a:latin typeface="Courier New"/>
                <a:ea typeface="Times New Roman"/>
              </a:rPr>
              <a:t>isPrime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 smtClean="0">
                <a:latin typeface="Courier New"/>
                <a:ea typeface="Times New Roman"/>
              </a:rPr>
              <a:t>(n):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 k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=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endParaRPr lang="ru-RU" sz="32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</a:t>
            </a:r>
            <a:r>
              <a:rPr lang="en-US" sz="3200" b="1" dirty="0">
                <a:solidFill>
                  <a:schemeClr val="accent3"/>
                </a:solidFill>
                <a:latin typeface="Courier New"/>
                <a:ea typeface="Times New Roman"/>
              </a:rPr>
              <a:t> while </a:t>
            </a:r>
            <a:r>
              <a:rPr lang="en-US" sz="3200" b="1" dirty="0">
                <a:latin typeface="Courier New"/>
                <a:ea typeface="Times New Roman"/>
              </a:rPr>
              <a:t>k*k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&lt;=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n </a:t>
            </a:r>
            <a:r>
              <a:rPr lang="en-US" sz="3200" b="1" dirty="0">
                <a:solidFill>
                  <a:schemeClr val="accent3"/>
                </a:solidFill>
                <a:latin typeface="Courier New"/>
                <a:ea typeface="Times New Roman"/>
              </a:rPr>
              <a:t>and</a:t>
            </a:r>
            <a:r>
              <a:rPr lang="en-US" sz="3200" b="1" dirty="0">
                <a:latin typeface="Courier New"/>
                <a:ea typeface="Times New Roman"/>
              </a:rPr>
              <a:t> n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%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k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!=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en-US" sz="3200" b="1" dirty="0">
                <a:latin typeface="Courier New"/>
                <a:ea typeface="Times New Roman"/>
              </a:rPr>
              <a:t>: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   k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+=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endParaRPr lang="ru-RU" sz="32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 </a:t>
            </a:r>
            <a:r>
              <a:rPr lang="en-US" sz="3200" b="1" dirty="0">
                <a:solidFill>
                  <a:srgbClr val="0000FF"/>
                </a:solidFill>
                <a:latin typeface="Courier New"/>
                <a:ea typeface="Times New Roman"/>
              </a:rPr>
              <a:t>return</a:t>
            </a:r>
            <a:r>
              <a:rPr lang="en-US" sz="3200" b="1" dirty="0">
                <a:latin typeface="Courier New"/>
                <a:ea typeface="Times New Roman"/>
              </a:rPr>
              <a:t> (k*k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&gt;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n)</a:t>
            </a:r>
            <a:endParaRPr lang="ru-RU" sz="3200" b="1" dirty="0">
              <a:latin typeface="Courier New"/>
              <a:ea typeface="Times New Roman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00100" y="3929066"/>
            <a:ext cx="4143379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32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altLang="ru-RU" sz="3200" b="1" dirty="0">
                <a:latin typeface="Courier New" pitchFamily="49" charset="0"/>
                <a:cs typeface="Times New Roman" pitchFamily="18" charset="0"/>
              </a:rPr>
              <a:t> (k*k</a:t>
            </a:r>
            <a:r>
              <a:rPr lang="en-US" alt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alt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Times New Roman" pitchFamily="18" charset="0"/>
              </a:rPr>
              <a:t>n)</a:t>
            </a:r>
            <a:endParaRPr lang="ru-RU" altLang="ru-RU" sz="2400" dirty="0"/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786446" y="3857628"/>
            <a:ext cx="3105150" cy="1363663"/>
          </a:xfrm>
          <a:prstGeom prst="wedgeRoundRectCallout">
            <a:avLst>
              <a:gd name="adj1" fmla="val -74777"/>
              <a:gd name="adj2" fmla="val -2359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k*k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n: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True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False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1" grpId="0"/>
      <p:bldP spid="10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6995"/>
            <a:ext cx="9144000" cy="77311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Логические функции: использование</a:t>
            </a:r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500034" y="2928934"/>
            <a:ext cx="8266112" cy="206210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3200" b="1" dirty="0" err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3200" b="1" dirty="0" err="1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())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isPrime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3200" b="1" dirty="0" err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2075" algn="just" eaLnBrk="1" hangingPunct="1">
              <a:defRPr/>
            </a:pP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3200" b="1" dirty="0" err="1" smtClean="0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,"– </a:t>
            </a:r>
            <a:r>
              <a:rPr lang="ru-RU" sz="32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простое </a:t>
            </a:r>
            <a:r>
              <a:rPr lang="ru-RU" sz="32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число"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)  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3200" b="1" dirty="0" err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3200" b="1" dirty="0" err="1" smtClean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())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7513" y="1195394"/>
            <a:ext cx="7974012" cy="1306512"/>
            <a:chOff x="796" y="2336"/>
            <a:chExt cx="5023" cy="823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4729" cy="7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>
                <a:spcBef>
                  <a:spcPct val="50000"/>
                </a:spcBef>
                <a:defRPr/>
              </a:pPr>
              <a:r>
                <a:rPr lang="ru-RU" sz="2400" dirty="0"/>
                <a:t>  Функция, возвращающая логическое значение, может использоваться везде, где и логическая величина!</a:t>
              </a:r>
            </a:p>
          </p:txBody>
        </p:sp>
        <p:sp>
          <p:nvSpPr>
            <p:cNvPr id="128007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1643050"/>
            <a:ext cx="8375650" cy="27559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5A6378"/>
      </a:dk2>
      <a:lt2>
        <a:srgbClr val="ECF3C5"/>
      </a:lt2>
      <a:accent1>
        <a:srgbClr val="F0AD00"/>
      </a:accent1>
      <a:accent2>
        <a:srgbClr val="EC2302"/>
      </a:accent2>
      <a:accent3>
        <a:srgbClr val="3C7C3E"/>
      </a:accent3>
      <a:accent4>
        <a:srgbClr val="6BB76D"/>
      </a:accent4>
      <a:accent5>
        <a:srgbClr val="F9680F"/>
      </a:accent5>
      <a:accent6>
        <a:srgbClr val="17C780"/>
      </a:accent6>
      <a:hlink>
        <a:srgbClr val="D8243D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222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Логические функции  в Python</vt:lpstr>
      <vt:lpstr>Логические функции</vt:lpstr>
      <vt:lpstr>Логические функции</vt:lpstr>
      <vt:lpstr>Функция: простое число или нет?</vt:lpstr>
      <vt:lpstr>Логические функции: использование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 в Python</dc:title>
  <dc:creator>. я</dc:creator>
  <cp:lastModifiedBy>. я</cp:lastModifiedBy>
  <cp:revision>27</cp:revision>
  <dcterms:created xsi:type="dcterms:W3CDTF">2022-02-11T09:53:04Z</dcterms:created>
  <dcterms:modified xsi:type="dcterms:W3CDTF">2022-02-11T10:51:57Z</dcterms:modified>
</cp:coreProperties>
</file>