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C5C0-BE81-43FD-A91B-AA993C5B6B4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7DA9-486D-4C66-9E37-0DC8F9B0AF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038" y="909638"/>
            <a:ext cx="8653462" cy="148748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Рекурсия в 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Python</a:t>
            </a:r>
            <a:endParaRPr lang="ru-RU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2102" name="Picture 6" descr="https://cdn-images-1.medium.com/max/2375/1*4t4PbV973aCUMz0p5S6_ow.png"/>
          <p:cNvPicPr>
            <a:picLocks noChangeAspect="1" noChangeArrowheads="1"/>
          </p:cNvPicPr>
          <p:nvPr/>
        </p:nvPicPr>
        <p:blipFill>
          <a:blip r:embed="rId2"/>
          <a:srcRect l="18639" r="21773"/>
          <a:stretch>
            <a:fillRect/>
          </a:stretch>
        </p:blipFill>
        <p:spPr bwMode="auto">
          <a:xfrm>
            <a:off x="2000232" y="2571744"/>
            <a:ext cx="5072098" cy="37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001156" cy="630261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Ханойские башни – процедура </a:t>
            </a: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354138" y="1419225"/>
            <a:ext cx="6019800" cy="2246313"/>
          </a:xfrm>
          <a:prstGeom prst="rect">
            <a:avLst/>
          </a:prstGeom>
          <a:noFill/>
          <a:ln>
            <a:noFill/>
            <a:headEnd type="none" w="med" len="med"/>
            <a:tailEnd type="none" w="lg" len="lg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def</a:t>
            </a:r>
            <a:r>
              <a:rPr lang="en-US" sz="2800" b="1" dirty="0">
                <a:latin typeface="Courier New"/>
                <a:ea typeface="Times New Roman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Hanoi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( n, k, m ):</a:t>
            </a:r>
            <a:endParaRPr lang="ru-RU" sz="2800" b="1" dirty="0">
              <a:latin typeface="Courier New"/>
              <a:ea typeface="Times New Roman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  p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=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6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-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k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-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m</a:t>
            </a:r>
            <a:endParaRPr lang="ru-RU" sz="2800" b="1" dirty="0">
              <a:latin typeface="Courier New"/>
              <a:ea typeface="Times New Roman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Hanoi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( n-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</a:t>
            </a:r>
            <a:r>
              <a:rPr lang="en-US" sz="2800" b="1" dirty="0">
                <a:latin typeface="Courier New"/>
                <a:ea typeface="Times New Roman"/>
              </a:rPr>
              <a:t>, k, p )</a:t>
            </a:r>
            <a:endParaRPr lang="ru-RU" sz="2800" b="1" dirty="0">
              <a:latin typeface="Courier New"/>
              <a:ea typeface="Times New Roman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 ( k, 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"-&gt;"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, m )</a:t>
            </a:r>
            <a:endParaRPr lang="ru-RU" sz="28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Courier New"/>
                <a:ea typeface="Times New Roman"/>
              </a:rPr>
              <a:t>Hanoi</a:t>
            </a:r>
            <a:r>
              <a:rPr lang="ru-RU" sz="2800" b="1" dirty="0">
                <a:solidFill>
                  <a:srgbClr val="0070C0"/>
                </a:solidFill>
                <a:latin typeface="Calibri"/>
                <a:ea typeface="Times New Roman"/>
              </a:rPr>
              <a:t> </a:t>
            </a:r>
            <a:r>
              <a:rPr lang="ru-RU" sz="2800" b="1" dirty="0">
                <a:latin typeface="Courier New"/>
                <a:ea typeface="Times New Roman"/>
              </a:rPr>
              <a:t>( n-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</a:t>
            </a:r>
            <a:r>
              <a:rPr lang="ru-RU" sz="2800" b="1" dirty="0">
                <a:latin typeface="Courier New"/>
                <a:ea typeface="Times New Roman"/>
              </a:rPr>
              <a:t>, </a:t>
            </a:r>
            <a:r>
              <a:rPr lang="ru-RU" sz="2800" b="1" dirty="0" err="1">
                <a:latin typeface="Courier New"/>
                <a:ea typeface="Times New Roman"/>
              </a:rPr>
              <a:t>p</a:t>
            </a:r>
            <a:r>
              <a:rPr lang="ru-RU" sz="2800" b="1" dirty="0">
                <a:latin typeface="Courier New"/>
                <a:ea typeface="Times New Roman"/>
              </a:rPr>
              <a:t>, </a:t>
            </a:r>
            <a:r>
              <a:rPr lang="ru-RU" sz="2800" b="1" dirty="0" err="1">
                <a:latin typeface="Courier New"/>
                <a:ea typeface="Times New Roman"/>
              </a:rPr>
              <a:t>m</a:t>
            </a:r>
            <a:r>
              <a:rPr lang="ru-RU" sz="2800" b="1" dirty="0">
                <a:latin typeface="Courier New"/>
                <a:ea typeface="Times New Roman"/>
              </a:rPr>
              <a:t> )</a:t>
            </a:r>
            <a:endParaRPr lang="en-US" sz="2800" b="1" dirty="0">
              <a:latin typeface="Courier New" pitchFamily="49" charset="0"/>
              <a:ea typeface="Times New Roman"/>
              <a:cs typeface="Courier New" pitchFamily="49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5940425" y="1287463"/>
            <a:ext cx="3062288" cy="1187450"/>
          </a:xfrm>
          <a:prstGeom prst="wedgeRoundRectCallout">
            <a:avLst>
              <a:gd name="adj1" fmla="val -108895"/>
              <a:gd name="adj2" fmla="val 19922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номер вспомогательного стержня (1+2+3=6!)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2276475" y="877888"/>
            <a:ext cx="1387475" cy="431800"/>
          </a:xfrm>
          <a:prstGeom prst="wedgeRoundRectCallout">
            <a:avLst>
              <a:gd name="adj1" fmla="val 58880"/>
              <a:gd name="adj2" fmla="val 10790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сколько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3756025" y="877888"/>
            <a:ext cx="1204913" cy="431800"/>
          </a:xfrm>
          <a:prstGeom prst="wedgeRoundRectCallout">
            <a:avLst>
              <a:gd name="adj1" fmla="val 24028"/>
              <a:gd name="adj2" fmla="val 94717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откуда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5053013" y="877888"/>
            <a:ext cx="1054100" cy="431800"/>
          </a:xfrm>
          <a:prstGeom prst="wedgeRoundRectCallout">
            <a:avLst>
              <a:gd name="adj1" fmla="val -26899"/>
              <a:gd name="adj2" fmla="val 108312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куда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81263" y="3989388"/>
            <a:ext cx="2493962" cy="663575"/>
            <a:chOff x="796" y="2336"/>
            <a:chExt cx="1571" cy="418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1277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Что плохо?</a:t>
              </a:r>
            </a:p>
          </p:txBody>
        </p:sp>
        <p:sp>
          <p:nvSpPr>
            <p:cNvPr id="136208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74788" y="4867275"/>
            <a:ext cx="6194425" cy="663575"/>
            <a:chOff x="796" y="2336"/>
            <a:chExt cx="3903" cy="418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360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00000"/>
                  </a:solidFill>
                </a:rPr>
                <a:t>  Рекурсия никогда не остановится!</a:t>
              </a:r>
            </a:p>
          </p:txBody>
        </p:sp>
        <p:sp>
          <p:nvSpPr>
            <p:cNvPr id="136206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15" name="Скругленная прямоугольная выноска 14"/>
          <p:cNvSpPr/>
          <p:nvPr/>
        </p:nvSpPr>
        <p:spPr bwMode="auto">
          <a:xfrm>
            <a:off x="173038" y="1952625"/>
            <a:ext cx="1658937" cy="431800"/>
          </a:xfrm>
          <a:prstGeom prst="wedgeRoundRectCallout">
            <a:avLst>
              <a:gd name="adj1" fmla="val 63807"/>
              <a:gd name="adj2" fmla="val 58681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рекурсия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173038" y="3748088"/>
            <a:ext cx="1658937" cy="431800"/>
          </a:xfrm>
          <a:prstGeom prst="wedgeRoundRectCallout">
            <a:avLst>
              <a:gd name="adj1" fmla="val 56808"/>
              <a:gd name="adj2" fmla="val -99302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рекурсия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" grpId="0" build="p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238" y="819150"/>
            <a:ext cx="84423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1950" indent="-361950" eaLnBrk="1" hangingPunct="1">
              <a:defRPr/>
            </a:pPr>
            <a:r>
              <a:rPr lang="ru-RU" sz="2400" b="1" dirty="0">
                <a:latin typeface="Arial" pitchFamily="34" charset="0"/>
              </a:rPr>
              <a:t>Рекурсивная процедура (функция)</a:t>
            </a:r>
            <a:r>
              <a:rPr lang="ru-RU" sz="2400" dirty="0">
                <a:latin typeface="Arial" pitchFamily="34" charset="0"/>
              </a:rPr>
              <a:t> — это процедура (функция), которая вызывает сама себя напрямую или через другие процедуры и функции.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5125" y="2135188"/>
            <a:ext cx="6594475" cy="2832100"/>
          </a:xfrm>
          <a:prstGeom prst="rect">
            <a:avLst/>
          </a:prstGeom>
          <a:noFill/>
          <a:ln>
            <a:noFill/>
            <a:headEnd type="none" w="med" len="med"/>
            <a:tailEnd type="none" w="lg" len="lg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3399"/>
                </a:solidFill>
                <a:latin typeface="Courier New"/>
                <a:ea typeface="Times New Roman"/>
              </a:rPr>
              <a:t>def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Hanoi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( n, k, m ):</a:t>
            </a:r>
            <a:endParaRPr lang="ru-RU" sz="2800" b="1" dirty="0">
              <a:solidFill>
                <a:srgbClr val="000000"/>
              </a:solidFill>
              <a:latin typeface="Courier New"/>
              <a:ea typeface="Times New Roman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Courier New"/>
              <a:ea typeface="Times New Roman"/>
            </a:endParaRPr>
          </a:p>
          <a:p>
            <a:pPr marL="179388" indent="-93663"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  p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6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k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m</a:t>
            </a:r>
            <a:endParaRPr lang="ru-RU" sz="2800" b="1" dirty="0">
              <a:solidFill>
                <a:srgbClr val="000000"/>
              </a:solidFill>
              <a:latin typeface="Courier New"/>
              <a:ea typeface="Times New Roman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Hanoi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( n-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, k, p )</a:t>
            </a:r>
            <a:endParaRPr lang="ru-RU" sz="2800" b="1" dirty="0">
              <a:solidFill>
                <a:srgbClr val="000000"/>
              </a:solidFill>
              <a:latin typeface="Courier New"/>
              <a:ea typeface="Times New Roman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print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( k,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"-&gt;"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, m )</a:t>
            </a:r>
            <a:endParaRPr lang="ru-RU" sz="2800" b="1" dirty="0">
              <a:solidFill>
                <a:srgbClr val="000000"/>
              </a:solidFill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/>
                <a:ea typeface="Times New Roman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Courier New"/>
                <a:ea typeface="Times New Roman"/>
              </a:rPr>
              <a:t>Hanoi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ourier New"/>
                <a:ea typeface="Times New Roman"/>
              </a:rPr>
              <a:t>( n-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</a:t>
            </a:r>
            <a:r>
              <a:rPr lang="ru-RU" sz="2800" b="1" dirty="0">
                <a:solidFill>
                  <a:srgbClr val="000000"/>
                </a:solidFill>
                <a:latin typeface="Courier New"/>
                <a:ea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Courier New"/>
                <a:ea typeface="Times New Roman"/>
              </a:rPr>
              <a:t>p</a:t>
            </a:r>
            <a:r>
              <a:rPr lang="ru-RU" sz="2800" b="1" dirty="0">
                <a:solidFill>
                  <a:srgbClr val="000000"/>
                </a:solidFill>
                <a:latin typeface="Courier New"/>
                <a:ea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Courier New"/>
                <a:ea typeface="Times New Roman"/>
              </a:rPr>
              <a:t>m</a:t>
            </a:r>
            <a:r>
              <a:rPr lang="ru-RU" sz="2800" b="1" dirty="0">
                <a:solidFill>
                  <a:srgbClr val="000000"/>
                </a:solidFill>
                <a:latin typeface="Courier New"/>
                <a:ea typeface="Times New Roman"/>
              </a:rPr>
              <a:t> )</a:t>
            </a:r>
            <a:endParaRPr lang="en-US" sz="2800" b="1" dirty="0">
              <a:solidFill>
                <a:srgbClr val="000000"/>
              </a:solidFill>
              <a:latin typeface="Courier New" pitchFamily="49" charset="0"/>
              <a:ea typeface="Times New Roman"/>
              <a:cs typeface="Courier New" pitchFamily="49" charset="0"/>
            </a:endParaRPr>
          </a:p>
        </p:txBody>
      </p:sp>
      <p:sp>
        <p:nvSpPr>
          <p:cNvPr id="93190" name="Прямоугольник 6"/>
          <p:cNvSpPr>
            <a:spLocks noChangeArrowheads="1"/>
          </p:cNvSpPr>
          <p:nvPr/>
        </p:nvSpPr>
        <p:spPr bwMode="auto">
          <a:xfrm>
            <a:off x="809625" y="2670175"/>
            <a:ext cx="3994150" cy="523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800" b="1" dirty="0">
                <a:solidFill>
                  <a:srgbClr val="333399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en-US" altLang="ru-RU" sz="2800" b="1" dirty="0">
                <a:latin typeface="Courier New" pitchFamily="49" charset="0"/>
                <a:cs typeface="Times New Roman" pitchFamily="18" charset="0"/>
              </a:rPr>
              <a:t> n == 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en-US" altLang="ru-RU" sz="2800" b="1" dirty="0">
                <a:latin typeface="Courier New" pitchFamily="49" charset="0"/>
                <a:cs typeface="Times New Roman" pitchFamily="18" charset="0"/>
              </a:rPr>
              <a:t>: </a:t>
            </a:r>
            <a:r>
              <a:rPr lang="en-US" altLang="ru-RU" sz="2800" b="1" dirty="0">
                <a:solidFill>
                  <a:srgbClr val="333399"/>
                </a:solidFill>
                <a:latin typeface="Courier New" pitchFamily="49" charset="0"/>
                <a:cs typeface="Times New Roman" pitchFamily="18" charset="0"/>
              </a:rPr>
              <a:t>return</a:t>
            </a:r>
            <a:endParaRPr lang="ru-RU" altLang="ru-RU" sz="2800" b="1" dirty="0">
              <a:solidFill>
                <a:srgbClr val="333399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5426075" y="2392363"/>
            <a:ext cx="3014663" cy="766762"/>
          </a:xfrm>
          <a:prstGeom prst="wedgeRoundRectCallout">
            <a:avLst>
              <a:gd name="adj1" fmla="val -72706"/>
              <a:gd name="adj2" fmla="val 26539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условие выхода из рекурсии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463" y="5083175"/>
            <a:ext cx="6583362" cy="954088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 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основная программа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800" b="1" dirty="0" err="1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Hanoi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42852"/>
            <a:ext cx="9001156" cy="63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Ханойские башни – процедура </a:t>
            </a:r>
            <a:endParaRPr kumimoji="0" lang="ru-RU" altLang="ru-RU" sz="4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Прямоугольник 3"/>
          <p:cNvSpPr>
            <a:spLocks noChangeArrowheads="1"/>
          </p:cNvSpPr>
          <p:nvPr/>
        </p:nvSpPr>
        <p:spPr bwMode="auto">
          <a:xfrm>
            <a:off x="384175" y="812800"/>
            <a:ext cx="8478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eaLnBrk="1" hangingPunct="1"/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2400" b="1" dirty="0"/>
              <a:t>Написать рекурсивную функцию, которая вычисляет сумму цифр числа.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612900" y="2387600"/>
          <a:ext cx="26035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875"/>
                <a:gridCol w="650875"/>
                <a:gridCol w="650875"/>
                <a:gridCol w="650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25488" y="1687513"/>
            <a:ext cx="4875212" cy="5238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 indent="90488">
              <a:defRPr/>
            </a:pP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 =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8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814388" y="2736850"/>
            <a:ext cx="4875212" cy="1290638"/>
            <a:chOff x="814388" y="2736850"/>
            <a:chExt cx="4875212" cy="1290310"/>
          </a:xfrm>
        </p:grpSpPr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814388" y="3503418"/>
              <a:ext cx="4875212" cy="52374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med" len="med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indent="90488">
                <a:defRPr/>
              </a:pP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sumDigits</a:t>
              </a:r>
              <a:r>
                <a:rPr lang="en-US" sz="2800" b="1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(</a:t>
              </a:r>
              <a:r>
                <a:rPr lang="ru-RU" sz="2800" b="1" dirty="0">
                  <a:latin typeface="+mn-lt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123</a:t>
              </a:r>
              <a:r>
                <a:rPr lang="ru-RU" sz="2800" b="1" dirty="0">
                  <a:solidFill>
                    <a:srgbClr val="C00000"/>
                  </a:solidFill>
                  <a:latin typeface="+mn-lt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en-US" sz="2800" b="1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)</a:t>
              </a:r>
              <a:r>
                <a:rPr lang="ru-RU" sz="2800" b="1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+ </a:t>
              </a: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endParaRPr>
            </a:p>
          </p:txBody>
        </p:sp>
        <p:sp>
          <p:nvSpPr>
            <p:cNvPr id="138269" name="Левая фигурная скобка 22"/>
            <p:cNvSpPr>
              <a:spLocks/>
            </p:cNvSpPr>
            <p:nvPr/>
          </p:nvSpPr>
          <p:spPr bwMode="auto">
            <a:xfrm rot="-5400000">
              <a:off x="2463800" y="2171700"/>
              <a:ext cx="317500" cy="1866900"/>
            </a:xfrm>
            <a:prstGeom prst="leftBrace">
              <a:avLst>
                <a:gd name="adj1" fmla="val 393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38270" name="Полилиния 23"/>
            <p:cNvSpPr>
              <a:spLocks/>
            </p:cNvSpPr>
            <p:nvPr/>
          </p:nvSpPr>
          <p:spPr bwMode="auto">
            <a:xfrm>
              <a:off x="4003675" y="2736850"/>
              <a:ext cx="835025" cy="908051"/>
            </a:xfrm>
            <a:custGeom>
              <a:avLst/>
              <a:gdLst>
                <a:gd name="T0" fmla="*/ 0 w 1406503"/>
                <a:gd name="T1" fmla="*/ 0 h 1152661"/>
                <a:gd name="T2" fmla="*/ 12888 w 1406503"/>
                <a:gd name="T3" fmla="*/ 134704 h 1152661"/>
                <a:gd name="T4" fmla="*/ 0 60000 65536"/>
                <a:gd name="T5" fmla="*/ 0 60000 65536"/>
                <a:gd name="T6" fmla="*/ 0 w 1406503"/>
                <a:gd name="T7" fmla="*/ 0 h 1152661"/>
                <a:gd name="T8" fmla="*/ 1406503 w 1406503"/>
                <a:gd name="T9" fmla="*/ 1152661 h 11526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6503" h="1152661">
                  <a:moveTo>
                    <a:pt x="0" y="0"/>
                  </a:moveTo>
                  <a:cubicBezTo>
                    <a:pt x="561806" y="452779"/>
                    <a:pt x="1258882" y="298475"/>
                    <a:pt x="1406503" y="1152661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71" name="Полилиния 24"/>
            <p:cNvSpPr>
              <a:spLocks/>
            </p:cNvSpPr>
            <p:nvPr/>
          </p:nvSpPr>
          <p:spPr bwMode="auto">
            <a:xfrm>
              <a:off x="2621756" y="3263106"/>
              <a:ext cx="923925" cy="381794"/>
            </a:xfrm>
            <a:custGeom>
              <a:avLst/>
              <a:gdLst>
                <a:gd name="T0" fmla="*/ 0 w 1355687"/>
                <a:gd name="T1" fmla="*/ 0 h 1354398"/>
                <a:gd name="T2" fmla="*/ 42998 w 1355687"/>
                <a:gd name="T3" fmla="*/ 15 h 1354398"/>
                <a:gd name="T4" fmla="*/ 0 60000 65536"/>
                <a:gd name="T5" fmla="*/ 0 60000 65536"/>
                <a:gd name="T6" fmla="*/ 0 w 1355687"/>
                <a:gd name="T7" fmla="*/ 0 h 1354398"/>
                <a:gd name="T8" fmla="*/ 1355687 w 1355687"/>
                <a:gd name="T9" fmla="*/ 1354398 h 13543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5687" h="1354398">
                  <a:moveTo>
                    <a:pt x="0" y="0"/>
                  </a:moveTo>
                  <a:cubicBezTo>
                    <a:pt x="1795" y="659508"/>
                    <a:pt x="1208066" y="500212"/>
                    <a:pt x="1355687" y="1354398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Скругленная прямоугольная выноска 25"/>
          <p:cNvSpPr/>
          <p:nvPr/>
        </p:nvSpPr>
        <p:spPr bwMode="auto">
          <a:xfrm>
            <a:off x="2579688" y="4224338"/>
            <a:ext cx="1662112" cy="614362"/>
          </a:xfrm>
          <a:prstGeom prst="wedgeRoundRectCallout">
            <a:avLst>
              <a:gd name="adj1" fmla="val 5316"/>
              <a:gd name="adj2" fmla="val -97613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800" b="1" dirty="0">
                <a:latin typeface="+mj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800" b="1" dirty="0">
                <a:latin typeface="+mj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10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 bwMode="auto">
          <a:xfrm>
            <a:off x="4865688" y="4224338"/>
            <a:ext cx="1306512" cy="614362"/>
          </a:xfrm>
          <a:prstGeom prst="wedgeRoundRectCallout">
            <a:avLst>
              <a:gd name="adj1" fmla="val -48617"/>
              <a:gd name="adj2" fmla="val -10381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800" b="1" dirty="0">
                <a:latin typeface="+mj-lt"/>
                <a:cs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2800" b="1" dirty="0">
                <a:latin typeface="+mj-lt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10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47700" y="5035550"/>
            <a:ext cx="8369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6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)=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6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)+(n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%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10)</a:t>
            </a:r>
            <a:endParaRPr lang="ru-RU" sz="2600" dirty="0">
              <a:ea typeface="Times New Roman" pitchFamily="18" charset="0"/>
              <a:cs typeface="Courier New" pitchFamily="49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5225" y="5589588"/>
            <a:ext cx="2162175" cy="663575"/>
            <a:chOff x="796" y="2336"/>
            <a:chExt cx="1362" cy="418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1068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Это всё?</a:t>
              </a:r>
            </a:p>
          </p:txBody>
        </p:sp>
        <p:sp>
          <p:nvSpPr>
            <p:cNvPr id="138267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47700" y="5556250"/>
            <a:ext cx="5334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6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)=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dirty="0">
                <a:ea typeface="Times New Roman" pitchFamily="18" charset="0"/>
                <a:cs typeface="Courier New" pitchFamily="49" charset="0"/>
              </a:rPr>
              <a:t>для</a:t>
            </a:r>
            <a:r>
              <a:rPr lang="ru-RU" sz="2600" dirty="0"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dirty="0">
                <a:ea typeface="Times New Roman" pitchFamily="18" charset="0"/>
                <a:cs typeface="Courier New" pitchFamily="49" charset="0"/>
              </a:rPr>
              <a:t>&lt;</a:t>
            </a:r>
            <a:r>
              <a:rPr lang="ru-RU" sz="2600" b="1" dirty="0"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</a:t>
            </a:r>
            <a:endParaRPr lang="ru-RU" sz="2600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3" name="Левая фигурная скобка 32"/>
          <p:cNvSpPr>
            <a:spLocks/>
          </p:cNvSpPr>
          <p:nvPr/>
        </p:nvSpPr>
        <p:spPr bwMode="auto">
          <a:xfrm>
            <a:off x="406400" y="5092700"/>
            <a:ext cx="304800" cy="977900"/>
          </a:xfrm>
          <a:prstGeom prst="leftBrace">
            <a:avLst>
              <a:gd name="adj1" fmla="val 39317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4" name="Скругленная прямоугольная выноска 33"/>
          <p:cNvSpPr/>
          <p:nvPr/>
        </p:nvSpPr>
        <p:spPr bwMode="auto">
          <a:xfrm>
            <a:off x="4687888" y="2408238"/>
            <a:ext cx="620712" cy="614362"/>
          </a:xfrm>
          <a:prstGeom prst="wedgeRoundRectCallout">
            <a:avLst>
              <a:gd name="adj1" fmla="val -48617"/>
              <a:gd name="adj2" fmla="val -10381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n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142852"/>
            <a:ext cx="9144000" cy="63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Вычисление суммы цифр числа</a:t>
            </a:r>
            <a:endParaRPr kumimoji="0" lang="ru-RU" altLang="ru-RU" sz="4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2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4600" y="882650"/>
            <a:ext cx="6210300" cy="193833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def</a:t>
            </a:r>
            <a:r>
              <a:rPr lang="en-US" sz="2400" b="1" dirty="0">
                <a:latin typeface="Courier New"/>
                <a:ea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/>
                <a:ea typeface="Times New Roman"/>
              </a:rPr>
              <a:t>sumDigits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( n ):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if</a:t>
            </a:r>
            <a:r>
              <a:rPr lang="en-US" sz="2400" b="1" dirty="0">
                <a:latin typeface="Courier New"/>
                <a:ea typeface="Times New Roman"/>
              </a:rPr>
              <a:t> n</a:t>
            </a:r>
            <a:r>
              <a:rPr lang="en-US" sz="2400" b="1" dirty="0">
                <a:latin typeface="Calibri"/>
                <a:ea typeface="Times New Roman"/>
              </a:rPr>
              <a:t> &lt;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10</a:t>
            </a:r>
            <a:r>
              <a:rPr lang="en-US" sz="2400" b="1" dirty="0">
                <a:latin typeface="Courier New"/>
                <a:ea typeface="Times New Roman"/>
              </a:rPr>
              <a:t>: </a:t>
            </a:r>
            <a:r>
              <a:rPr lang="en-US" sz="2400" b="1" dirty="0">
                <a:solidFill>
                  <a:srgbClr val="333399"/>
                </a:solidFill>
                <a:latin typeface="Courier New"/>
                <a:ea typeface="Times New Roman"/>
              </a:rPr>
              <a:t>return</a:t>
            </a:r>
            <a:r>
              <a:rPr lang="en-US" sz="2400" b="1" dirty="0">
                <a:latin typeface="Courier New"/>
                <a:ea typeface="Times New Roman"/>
              </a:rPr>
              <a:t> n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d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=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n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%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10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sum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=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d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+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/>
                <a:ea typeface="Times New Roman"/>
              </a:rPr>
              <a:t>sumDigits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( n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//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10</a:t>
            </a:r>
            <a:r>
              <a:rPr lang="en-US" sz="2400" b="1" dirty="0">
                <a:solidFill>
                  <a:srgbClr val="00B0F0"/>
                </a:solidFill>
                <a:latin typeface="Courier New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)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return</a:t>
            </a:r>
            <a:r>
              <a:rPr lang="en-US" sz="2400" b="1" dirty="0">
                <a:latin typeface="Courier New"/>
                <a:ea typeface="Times New Roman"/>
              </a:rPr>
              <a:t> sum</a:t>
            </a:r>
            <a:endParaRPr lang="ru-RU" sz="2400" b="1" dirty="0">
              <a:latin typeface="Courier New"/>
              <a:ea typeface="Times New Roman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01988" y="3225800"/>
            <a:ext cx="5780087" cy="663575"/>
            <a:chOff x="796" y="2336"/>
            <a:chExt cx="3641" cy="41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3347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Где условие окончания рекурсии?</a:t>
              </a:r>
            </a:p>
          </p:txBody>
        </p:sp>
        <p:sp>
          <p:nvSpPr>
            <p:cNvPr id="139282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Скругленная прямоугольная выноска 8"/>
          <p:cNvSpPr/>
          <p:nvPr/>
        </p:nvSpPr>
        <p:spPr bwMode="auto">
          <a:xfrm>
            <a:off x="4678363" y="2690813"/>
            <a:ext cx="3367087" cy="476250"/>
          </a:xfrm>
          <a:prstGeom prst="wedgeRoundRectCallout">
            <a:avLst>
              <a:gd name="adj1" fmla="val -30859"/>
              <a:gd name="adj2" fmla="val -116273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рекурсивный вызов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98531" y="4084658"/>
            <a:ext cx="3221037" cy="461963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1234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4456" y="4556146"/>
            <a:ext cx="3808412" cy="460375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123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39918" y="5026046"/>
            <a:ext cx="4425950" cy="461962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3 +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265381" y="5497533"/>
            <a:ext cx="4878387" cy="460375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3 + 2 +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sumDigits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89256" y="5967433"/>
            <a:ext cx="2798762" cy="461963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3 + 2 + 1</a:t>
            </a:r>
            <a:endParaRPr lang="en-US" sz="24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404813" y="1454150"/>
            <a:ext cx="1804987" cy="768350"/>
          </a:xfrm>
          <a:prstGeom prst="wedgeRoundRectCallout">
            <a:avLst>
              <a:gd name="adj1" fmla="val 90167"/>
              <a:gd name="adj2" fmla="val -2864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последняя цифра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45" name="Полилиния 15"/>
          <p:cNvSpPr>
            <a:spLocks noChangeArrowheads="1"/>
          </p:cNvSpPr>
          <p:nvPr/>
        </p:nvSpPr>
        <p:spPr bwMode="auto">
          <a:xfrm>
            <a:off x="2544781" y="4891108"/>
            <a:ext cx="0" cy="352425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0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5246" name="Полилиния 16"/>
          <p:cNvSpPr>
            <a:spLocks noChangeArrowheads="1"/>
          </p:cNvSpPr>
          <p:nvPr/>
        </p:nvSpPr>
        <p:spPr bwMode="auto">
          <a:xfrm>
            <a:off x="3811606" y="5361008"/>
            <a:ext cx="0" cy="354013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0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5247" name="Полилиния 17"/>
          <p:cNvSpPr>
            <a:spLocks noChangeArrowheads="1"/>
          </p:cNvSpPr>
          <p:nvPr/>
        </p:nvSpPr>
        <p:spPr bwMode="auto">
          <a:xfrm>
            <a:off x="5051443" y="5822971"/>
            <a:ext cx="0" cy="352425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0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8" name="Полилиния 15"/>
          <p:cNvSpPr>
            <a:spLocks noChangeArrowheads="1"/>
          </p:cNvSpPr>
          <p:nvPr/>
        </p:nvSpPr>
        <p:spPr bwMode="auto">
          <a:xfrm>
            <a:off x="1304943" y="4449783"/>
            <a:ext cx="0" cy="352425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0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142852"/>
            <a:ext cx="9144000" cy="63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Вычисление суммы цифр числа</a:t>
            </a:r>
            <a:endParaRPr kumimoji="0" lang="ru-RU" altLang="ru-RU" sz="4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5245" grpId="0" animBg="1"/>
      <p:bldP spid="95246" grpId="0" animBg="1"/>
      <p:bldP spid="9524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Вычисление суммы цифр числа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6400" y="1274776"/>
            <a:ext cx="6210300" cy="415448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>
            <a:spAutoFit/>
          </a:bodyPr>
          <a:lstStyle/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  <a:latin typeface="Courier New"/>
                <a:ea typeface="Times New Roman"/>
              </a:rPr>
              <a:t>sumDigits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(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123</a:t>
            </a:r>
            <a:r>
              <a:rPr lang="en-US" sz="2400" b="1" dirty="0">
                <a:latin typeface="Courier New"/>
                <a:ea typeface="Times New Roman"/>
              </a:rPr>
              <a:t> )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d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=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3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sum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=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3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+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/>
                <a:ea typeface="Times New Roman"/>
              </a:rPr>
              <a:t>sumDigits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(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12</a:t>
            </a:r>
            <a:r>
              <a:rPr lang="en-US" sz="2400" b="1" dirty="0">
                <a:solidFill>
                  <a:srgbClr val="00B0F0"/>
                </a:solidFill>
                <a:latin typeface="Courier New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)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 return </a:t>
            </a:r>
            <a:r>
              <a:rPr lang="en-US" sz="2400" b="1" dirty="0">
                <a:solidFill>
                  <a:srgbClr val="00B0F0"/>
                </a:solidFill>
                <a:latin typeface="Courier New"/>
                <a:ea typeface="Times New Roman"/>
              </a:rPr>
              <a:t>6</a:t>
            </a:r>
            <a:endParaRPr lang="ru-RU" sz="2400" b="1" dirty="0">
              <a:solidFill>
                <a:srgbClr val="00B0F0"/>
              </a:solidFill>
              <a:latin typeface="Courier New"/>
              <a:ea typeface="Times New Roman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806700" y="2516201"/>
            <a:ext cx="5930900" cy="2554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  <a:latin typeface="Courier New"/>
                <a:ea typeface="Times New Roman"/>
              </a:rPr>
              <a:t>sumDigits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(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12</a:t>
            </a:r>
            <a:r>
              <a:rPr lang="en-US" sz="2400" b="1" dirty="0">
                <a:latin typeface="Courier New"/>
                <a:ea typeface="Times New Roman"/>
              </a:rPr>
              <a:t> )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d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=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sum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=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2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+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/>
                <a:ea typeface="Times New Roman"/>
              </a:rPr>
              <a:t>sumDigits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(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</a:t>
            </a:r>
            <a:r>
              <a:rPr lang="en-US" sz="2400" b="1" dirty="0">
                <a:solidFill>
                  <a:srgbClr val="00B0F0"/>
                </a:solidFill>
                <a:latin typeface="Courier New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)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en-US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endParaRPr lang="ru-RU" sz="1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return</a:t>
            </a:r>
            <a:r>
              <a:rPr lang="en-US" sz="2400" b="1" dirty="0">
                <a:latin typeface="Courier New"/>
                <a:ea typeface="Times New Roman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urier New"/>
                <a:ea typeface="Times New Roman"/>
              </a:rPr>
              <a:t>3</a:t>
            </a:r>
            <a:endParaRPr lang="ru-RU" sz="2400" b="1" dirty="0">
              <a:solidFill>
                <a:srgbClr val="00B0F0"/>
              </a:solidFill>
              <a:latin typeface="Courier New"/>
              <a:ea typeface="Times New Roman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232400" y="3724289"/>
            <a:ext cx="3048000" cy="830262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  <a:latin typeface="Courier New"/>
                <a:ea typeface="Times New Roman"/>
              </a:rPr>
              <a:t>sumDigits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(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1</a:t>
            </a:r>
            <a:r>
              <a:rPr lang="en-US" sz="2400" b="1" dirty="0">
                <a:latin typeface="Courier New"/>
                <a:ea typeface="Times New Roman"/>
              </a:rPr>
              <a:t> )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/>
                <a:ea typeface="Times New Roman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return</a:t>
            </a:r>
            <a:r>
              <a:rPr lang="en-US" sz="2400" b="1" dirty="0">
                <a:latin typeface="Courier New"/>
                <a:ea typeface="Times New Roman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urier New"/>
                <a:ea typeface="Times New Roman"/>
              </a:rPr>
              <a:t>1</a:t>
            </a:r>
            <a:endParaRPr lang="ru-RU" sz="2400" b="1" dirty="0">
              <a:solidFill>
                <a:srgbClr val="00B0F0"/>
              </a:solidFill>
              <a:latin typeface="Courier New"/>
              <a:ea typeface="Times New Roman"/>
            </a:endParaRPr>
          </a:p>
        </p:txBody>
      </p:sp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5537200" y="2365389"/>
            <a:ext cx="2400300" cy="2185987"/>
            <a:chOff x="5537200" y="1931986"/>
            <a:chExt cx="2400300" cy="2186634"/>
          </a:xfrm>
        </p:grpSpPr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6794500" y="3644900"/>
              <a:ext cx="469900" cy="473720"/>
              <a:chOff x="5397500" y="5600700"/>
              <a:chExt cx="469900" cy="473720"/>
            </a:xfrm>
          </p:grpSpPr>
          <p:sp>
            <p:nvSpPr>
              <p:cNvPr id="140311" name="Овал 27"/>
              <p:cNvSpPr>
                <a:spLocks noChangeArrowheads="1"/>
              </p:cNvSpPr>
              <p:nvPr/>
            </p:nvSpPr>
            <p:spPr bwMode="auto">
              <a:xfrm>
                <a:off x="5397500" y="5600700"/>
                <a:ext cx="469900" cy="46990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40312" name="Прямоугольник 28"/>
              <p:cNvSpPr>
                <a:spLocks noChangeArrowheads="1"/>
              </p:cNvSpPr>
              <p:nvPr/>
            </p:nvSpPr>
            <p:spPr bwMode="auto">
              <a:xfrm>
                <a:off x="5454294" y="5612755"/>
                <a:ext cx="369012" cy="4616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Courier New" pitchFamily="49" charset="0"/>
                    <a:cs typeface="Times New Roman" pitchFamily="18" charset="0"/>
                  </a:rPr>
                  <a:t>1</a:t>
                </a:r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0310" name="Полилиния 29"/>
            <p:cNvSpPr>
              <a:spLocks/>
            </p:cNvSpPr>
            <p:nvPr/>
          </p:nvSpPr>
          <p:spPr bwMode="auto">
            <a:xfrm>
              <a:off x="5537200" y="1931986"/>
              <a:ext cx="2400300" cy="1966913"/>
            </a:xfrm>
            <a:custGeom>
              <a:avLst/>
              <a:gdLst>
                <a:gd name="T0" fmla="*/ 1727200 w 2400300"/>
                <a:gd name="T1" fmla="*/ 1966913 h 1966913"/>
                <a:gd name="T2" fmla="*/ 2400300 w 2400300"/>
                <a:gd name="T3" fmla="*/ 1522413 h 1966913"/>
                <a:gd name="T4" fmla="*/ 0 w 2400300"/>
                <a:gd name="T5" fmla="*/ 963613 h 1966913"/>
                <a:gd name="T6" fmla="*/ 0 60000 65536"/>
                <a:gd name="T7" fmla="*/ 0 60000 65536"/>
                <a:gd name="T8" fmla="*/ 0 60000 65536"/>
                <a:gd name="T9" fmla="*/ 0 w 2400300"/>
                <a:gd name="T10" fmla="*/ 0 h 1966913"/>
                <a:gd name="T11" fmla="*/ 2400300 w 2400300"/>
                <a:gd name="T12" fmla="*/ 1966913 h 19669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0300" h="1966913">
                  <a:moveTo>
                    <a:pt x="1727200" y="1966913"/>
                  </a:moveTo>
                  <a:cubicBezTo>
                    <a:pt x="2039408" y="1935163"/>
                    <a:pt x="2389717" y="1827213"/>
                    <a:pt x="2400300" y="1522413"/>
                  </a:cubicBezTo>
                  <a:cubicBezTo>
                    <a:pt x="2391833" y="974196"/>
                    <a:pt x="726546" y="0"/>
                    <a:pt x="0" y="963613"/>
                  </a:cubicBezTo>
                </a:path>
              </a:pathLst>
            </a:cu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4038600" y="3240101"/>
            <a:ext cx="3238500" cy="1781175"/>
            <a:chOff x="4038600" y="2921000"/>
            <a:chExt cx="3238500" cy="1781820"/>
          </a:xfrm>
        </p:grpSpPr>
        <p:grpSp>
          <p:nvGrpSpPr>
            <p:cNvPr id="6" name="Группа 22"/>
            <p:cNvGrpSpPr>
              <a:grpSpLocks/>
            </p:cNvGrpSpPr>
            <p:nvPr/>
          </p:nvGrpSpPr>
          <p:grpSpPr bwMode="auto">
            <a:xfrm>
              <a:off x="4381500" y="4229100"/>
              <a:ext cx="469900" cy="473720"/>
              <a:chOff x="5397500" y="5600700"/>
              <a:chExt cx="469900" cy="473720"/>
            </a:xfrm>
          </p:grpSpPr>
          <p:sp>
            <p:nvSpPr>
              <p:cNvPr id="140307" name="Овал 20"/>
              <p:cNvSpPr>
                <a:spLocks noChangeArrowheads="1"/>
              </p:cNvSpPr>
              <p:nvPr/>
            </p:nvSpPr>
            <p:spPr bwMode="auto">
              <a:xfrm>
                <a:off x="5397500" y="5600700"/>
                <a:ext cx="469900" cy="4699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40308" name="Прямоугольник 21"/>
              <p:cNvSpPr>
                <a:spLocks noChangeArrowheads="1"/>
              </p:cNvSpPr>
              <p:nvPr/>
            </p:nvSpPr>
            <p:spPr bwMode="auto">
              <a:xfrm>
                <a:off x="5454294" y="5612755"/>
                <a:ext cx="3690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Courier New" pitchFamily="49" charset="0"/>
                    <a:cs typeface="Times New Roman" pitchFamily="18" charset="0"/>
                  </a:rPr>
                  <a:t>3</a:t>
                </a:r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0305" name="Скругленный прямоугольник 31"/>
            <p:cNvSpPr>
              <a:spLocks noChangeArrowheads="1"/>
            </p:cNvSpPr>
            <p:nvPr/>
          </p:nvSpPr>
          <p:spPr bwMode="auto">
            <a:xfrm>
              <a:off x="4038600" y="2921000"/>
              <a:ext cx="3238500" cy="46990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40306" name="Полилиния 32"/>
            <p:cNvSpPr>
              <a:spLocks/>
            </p:cNvSpPr>
            <p:nvPr/>
          </p:nvSpPr>
          <p:spPr bwMode="auto">
            <a:xfrm>
              <a:off x="4610100" y="3403600"/>
              <a:ext cx="0" cy="828000"/>
            </a:xfrm>
            <a:custGeom>
              <a:avLst/>
              <a:gdLst>
                <a:gd name="T0" fmla="*/ 0 h 863600"/>
                <a:gd name="T1" fmla="*/ 591252 h 863600"/>
                <a:gd name="T2" fmla="*/ 0 60000 65536"/>
                <a:gd name="T3" fmla="*/ 0 60000 65536"/>
                <a:gd name="T4" fmla="*/ 0 h 863600"/>
                <a:gd name="T5" fmla="*/ 863600 h 8636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863600">
                  <a:moveTo>
                    <a:pt x="0" y="0"/>
                  </a:moveTo>
                  <a:lnTo>
                    <a:pt x="0" y="863600"/>
                  </a:lnTo>
                </a:path>
              </a:pathLst>
            </a:cu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Группа 37"/>
          <p:cNvGrpSpPr>
            <a:grpSpLocks/>
          </p:cNvGrpSpPr>
          <p:nvPr/>
        </p:nvGrpSpPr>
        <p:grpSpPr bwMode="auto">
          <a:xfrm>
            <a:off x="1651000" y="1995501"/>
            <a:ext cx="3378200" cy="3330575"/>
            <a:chOff x="1651000" y="1676400"/>
            <a:chExt cx="3378200" cy="3331220"/>
          </a:xfrm>
        </p:grpSpPr>
        <p:grpSp>
          <p:nvGrpSpPr>
            <p:cNvPr id="8" name="Группа 23"/>
            <p:cNvGrpSpPr>
              <a:grpSpLocks/>
            </p:cNvGrpSpPr>
            <p:nvPr/>
          </p:nvGrpSpPr>
          <p:grpSpPr bwMode="auto">
            <a:xfrm>
              <a:off x="1993900" y="4533900"/>
              <a:ext cx="469900" cy="473720"/>
              <a:chOff x="5397500" y="5600700"/>
              <a:chExt cx="469900" cy="473720"/>
            </a:xfrm>
          </p:grpSpPr>
          <p:sp>
            <p:nvSpPr>
              <p:cNvPr id="140302" name="Овал 24"/>
              <p:cNvSpPr>
                <a:spLocks noChangeArrowheads="1"/>
              </p:cNvSpPr>
              <p:nvPr/>
            </p:nvSpPr>
            <p:spPr bwMode="auto">
              <a:xfrm>
                <a:off x="5397500" y="5600700"/>
                <a:ext cx="469900" cy="4699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40303" name="Прямоугольник 25"/>
              <p:cNvSpPr>
                <a:spLocks noChangeArrowheads="1"/>
              </p:cNvSpPr>
              <p:nvPr/>
            </p:nvSpPr>
            <p:spPr bwMode="auto">
              <a:xfrm>
                <a:off x="5454294" y="5612755"/>
                <a:ext cx="3690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Courier New" pitchFamily="49" charset="0"/>
                    <a:cs typeface="Times New Roman" pitchFamily="18" charset="0"/>
                  </a:rPr>
                  <a:t>6</a:t>
                </a:r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0300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1651000" y="1676400"/>
              <a:ext cx="3378200" cy="46990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1">
                  <a:lumMod val="75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40301" name="Полилиния 34"/>
            <p:cNvSpPr>
              <a:spLocks/>
            </p:cNvSpPr>
            <p:nvPr/>
          </p:nvSpPr>
          <p:spPr bwMode="auto">
            <a:xfrm flipH="1">
              <a:off x="2209800" y="2146300"/>
              <a:ext cx="0" cy="2402800"/>
            </a:xfrm>
            <a:custGeom>
              <a:avLst/>
              <a:gdLst>
                <a:gd name="T0" fmla="*/ 0 h 863600"/>
                <a:gd name="T1" fmla="*/ 2147483647 h 863600"/>
                <a:gd name="T2" fmla="*/ 0 60000 65536"/>
                <a:gd name="T3" fmla="*/ 0 60000 65536"/>
                <a:gd name="T4" fmla="*/ 0 h 863600"/>
                <a:gd name="T5" fmla="*/ 863600 h 8636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863600">
                  <a:moveTo>
                    <a:pt x="0" y="0"/>
                  </a:moveTo>
                  <a:lnTo>
                    <a:pt x="0" y="863600"/>
                  </a:lnTo>
                </a:path>
              </a:pathLst>
            </a:cu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Полилиния 35"/>
          <p:cNvSpPr>
            <a:spLocks/>
          </p:cNvSpPr>
          <p:nvPr/>
        </p:nvSpPr>
        <p:spPr bwMode="auto">
          <a:xfrm>
            <a:off x="3289300" y="1171589"/>
            <a:ext cx="5426075" cy="4043362"/>
          </a:xfrm>
          <a:custGeom>
            <a:avLst/>
            <a:gdLst>
              <a:gd name="T0" fmla="*/ 432289 w 6370338"/>
              <a:gd name="T1" fmla="*/ 522797331 h 2167656"/>
              <a:gd name="T2" fmla="*/ 1495479 w 6370338"/>
              <a:gd name="T3" fmla="*/ 323110551 h 2167656"/>
              <a:gd name="T4" fmla="*/ 0 w 6370338"/>
              <a:gd name="T5" fmla="*/ 134988900 h 2167656"/>
              <a:gd name="T6" fmla="*/ 0 60000 65536"/>
              <a:gd name="T7" fmla="*/ 0 60000 65536"/>
              <a:gd name="T8" fmla="*/ 0 60000 65536"/>
              <a:gd name="T9" fmla="*/ 0 w 6370338"/>
              <a:gd name="T10" fmla="*/ 0 h 2167656"/>
              <a:gd name="T11" fmla="*/ 6370338 w 6370338"/>
              <a:gd name="T12" fmla="*/ 2167656 h 21676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70338" h="2167656">
                <a:moveTo>
                  <a:pt x="1831561" y="1912441"/>
                </a:moveTo>
                <a:cubicBezTo>
                  <a:pt x="2143769" y="1880691"/>
                  <a:pt x="6370338" y="2167656"/>
                  <a:pt x="6336196" y="1181969"/>
                </a:cubicBezTo>
                <a:cubicBezTo>
                  <a:pt x="6253186" y="163940"/>
                  <a:pt x="1442164" y="0"/>
                  <a:pt x="0" y="493801"/>
                </a:cubicBez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9" grpId="0" build="p" animBg="1"/>
      <p:bldP spid="2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929718" cy="6302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 двоичного кода числа</a:t>
            </a: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579438" y="1874838"/>
            <a:ext cx="5554662" cy="18161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 marL="179388" indent="-92075" algn="just" eaLnBrk="1" hangingPunct="1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333399"/>
                </a:solidFill>
                <a:latin typeface="Courier New"/>
                <a:ea typeface="Times New Roman"/>
              </a:rPr>
              <a:t>def</a:t>
            </a:r>
            <a:r>
              <a:rPr lang="ru-RU" sz="2800" b="1" dirty="0">
                <a:latin typeface="Courier New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ourier New"/>
                <a:ea typeface="Times New Roman"/>
              </a:rPr>
              <a:t>printBin</a:t>
            </a:r>
            <a:r>
              <a:rPr lang="ru-RU" sz="2800" b="1" dirty="0">
                <a:solidFill>
                  <a:srgbClr val="0070C0"/>
                </a:solidFill>
                <a:latin typeface="Calibri"/>
                <a:ea typeface="Times New Roman"/>
              </a:rPr>
              <a:t> </a:t>
            </a:r>
            <a:r>
              <a:rPr lang="ru-RU" sz="2800" b="1" dirty="0">
                <a:latin typeface="Courier New"/>
                <a:ea typeface="Times New Roman"/>
              </a:rPr>
              <a:t>( </a:t>
            </a:r>
            <a:r>
              <a:rPr lang="ru-RU" sz="2800" b="1" dirty="0" err="1">
                <a:latin typeface="Courier New"/>
                <a:ea typeface="Times New Roman"/>
              </a:rPr>
              <a:t>n</a:t>
            </a:r>
            <a:r>
              <a:rPr lang="ru-RU" sz="2800" b="1" dirty="0">
                <a:latin typeface="Courier New"/>
                <a:ea typeface="Times New Roman"/>
              </a:rPr>
              <a:t> ):</a:t>
            </a:r>
          </a:p>
          <a:p>
            <a:pPr marL="179388" indent="-92075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  </a:t>
            </a:r>
            <a:r>
              <a:rPr lang="en-US" sz="2800" b="1" dirty="0">
                <a:solidFill>
                  <a:srgbClr val="333399"/>
                </a:solidFill>
                <a:latin typeface="Courier New"/>
                <a:ea typeface="Times New Roman"/>
              </a:rPr>
              <a:t>if</a:t>
            </a:r>
            <a:r>
              <a:rPr lang="en-US" sz="2800" b="1" dirty="0">
                <a:latin typeface="Courier New"/>
                <a:ea typeface="Times New Roman"/>
              </a:rPr>
              <a:t> n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==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0</a:t>
            </a:r>
            <a:r>
              <a:rPr lang="en-US" sz="2800" b="1" dirty="0">
                <a:latin typeface="Courier New"/>
                <a:ea typeface="Times New Roman"/>
              </a:rPr>
              <a:t>: </a:t>
            </a:r>
            <a:r>
              <a:rPr lang="en-US" sz="2800" b="1" dirty="0">
                <a:solidFill>
                  <a:srgbClr val="333399"/>
                </a:solidFill>
                <a:latin typeface="Courier New"/>
                <a:ea typeface="Times New Roman"/>
              </a:rPr>
              <a:t>return</a:t>
            </a:r>
            <a:endParaRPr lang="ru-RU" sz="2800" b="1" dirty="0">
              <a:solidFill>
                <a:srgbClr val="333399"/>
              </a:solidFill>
              <a:latin typeface="Courier New"/>
              <a:ea typeface="Times New Roman"/>
            </a:endParaRPr>
          </a:p>
          <a:p>
            <a:pPr marL="179388" indent="-92075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Courier New"/>
                <a:ea typeface="Times New Roman"/>
              </a:rPr>
              <a:t>printBin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( n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//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2</a:t>
            </a:r>
            <a:r>
              <a:rPr lang="en-US" sz="2800" b="1" dirty="0">
                <a:latin typeface="Courier New"/>
                <a:ea typeface="Times New Roman"/>
              </a:rPr>
              <a:t> )</a:t>
            </a:r>
            <a:endParaRPr lang="ru-RU" sz="2800" b="1" dirty="0">
              <a:latin typeface="Courier New"/>
              <a:ea typeface="Times New Roman"/>
            </a:endParaRPr>
          </a:p>
          <a:p>
            <a:pPr marL="179388" indent="-92075" algn="just" eaLnBrk="1" hangingPunct="1">
              <a:spcAft>
                <a:spcPts val="0"/>
              </a:spcAft>
              <a:defRPr/>
            </a:pPr>
            <a:r>
              <a:rPr lang="en-US" sz="2800" b="1" dirty="0">
                <a:latin typeface="Courier New"/>
                <a:ea typeface="Times New Roman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Courier New"/>
                <a:ea typeface="Times New Roman"/>
              </a:rPr>
              <a:t>print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( n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%</a:t>
            </a:r>
            <a:r>
              <a:rPr lang="en-US" sz="2800" b="1" dirty="0">
                <a:latin typeface="Calibri"/>
                <a:ea typeface="Times New Roman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/>
                <a:ea typeface="Times New Roman"/>
              </a:rPr>
              <a:t>2</a:t>
            </a:r>
            <a:r>
              <a:rPr lang="en-US" sz="2800" b="1" dirty="0">
                <a:latin typeface="Courier New"/>
                <a:ea typeface="Times New Roman"/>
              </a:rPr>
              <a:t>, end</a:t>
            </a:r>
            <a:r>
              <a:rPr lang="en-US" sz="2800" b="1" dirty="0">
                <a:latin typeface="Calibri"/>
                <a:ea typeface="Times New Roman"/>
                <a:cs typeface="Calibri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=</a:t>
            </a:r>
            <a:r>
              <a:rPr lang="en-US" sz="2800" b="1" dirty="0">
                <a:latin typeface="Calibri"/>
                <a:ea typeface="Times New Roman"/>
                <a:cs typeface="Calibri"/>
              </a:rPr>
              <a:t> </a:t>
            </a:r>
            <a:r>
              <a:rPr lang="en-US" sz="2800" b="1" dirty="0">
                <a:latin typeface="Courier New"/>
                <a:ea typeface="Times New Roman"/>
              </a:rPr>
              <a:t>"" )</a:t>
            </a:r>
            <a:endParaRPr lang="ru-RU" sz="2800" b="1" dirty="0">
              <a:latin typeface="Courier New"/>
              <a:ea typeface="Times New Roman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5805488" y="1341438"/>
            <a:ext cx="3014662" cy="766762"/>
          </a:xfrm>
          <a:prstGeom prst="wedgeRoundRectCallout">
            <a:avLst>
              <a:gd name="adj1" fmla="val -96635"/>
              <a:gd name="adj2" fmla="val 94198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условие выхода из рекурсии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6129338" y="2308225"/>
            <a:ext cx="2743200" cy="1158875"/>
          </a:xfrm>
          <a:prstGeom prst="wedgeRoundRectCallout">
            <a:avLst>
              <a:gd name="adj1" fmla="val -92925"/>
              <a:gd name="adj2" fmla="val 16071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напечатать все цифры, кроме последней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3668713" y="3657600"/>
            <a:ext cx="3022600" cy="850900"/>
          </a:xfrm>
          <a:prstGeom prst="wedgeRoundRectCallout">
            <a:avLst>
              <a:gd name="adj1" fmla="val -64602"/>
              <a:gd name="adj2" fmla="val -57876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вывести последнюю цифру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1320" name="Прямоугольник 8"/>
          <p:cNvSpPr>
            <a:spLocks noChangeArrowheads="1"/>
          </p:cNvSpPr>
          <p:nvPr/>
        </p:nvSpPr>
        <p:spPr bwMode="auto">
          <a:xfrm>
            <a:off x="1512888" y="5964238"/>
            <a:ext cx="141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10011</a:t>
            </a:r>
            <a:endParaRPr lang="ru-RU" alt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1555750" y="5256213"/>
            <a:ext cx="2566988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b="1" dirty="0" err="1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printBin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19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5263" y="5154613"/>
            <a:ext cx="2382837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b="1" dirty="0" err="1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printBin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9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4775" y="5053013"/>
            <a:ext cx="2382838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b="1" dirty="0" err="1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printBin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4288" y="4951413"/>
            <a:ext cx="2382837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b="1" dirty="0" err="1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printBin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3800" y="4849813"/>
            <a:ext cx="2382838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b="1" dirty="0" err="1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printBin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3313" y="4748213"/>
            <a:ext cx="2382837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b="1" dirty="0" err="1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printBin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94223" name="Полилиния 15"/>
          <p:cNvSpPr>
            <a:spLocks noChangeArrowheads="1"/>
          </p:cNvSpPr>
          <p:nvPr/>
        </p:nvSpPr>
        <p:spPr bwMode="auto">
          <a:xfrm>
            <a:off x="1700213" y="5316538"/>
            <a:ext cx="0" cy="750887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733466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4224" name="Полилиния 16"/>
          <p:cNvSpPr>
            <a:spLocks noChangeArrowheads="1"/>
          </p:cNvSpPr>
          <p:nvPr/>
        </p:nvSpPr>
        <p:spPr bwMode="auto">
          <a:xfrm>
            <a:off x="1947863" y="5414963"/>
            <a:ext cx="0" cy="652462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6166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4225" name="Полилиния 17"/>
          <p:cNvSpPr>
            <a:spLocks noChangeArrowheads="1"/>
          </p:cNvSpPr>
          <p:nvPr/>
        </p:nvSpPr>
        <p:spPr bwMode="auto">
          <a:xfrm>
            <a:off x="2197100" y="5514975"/>
            <a:ext cx="0" cy="552450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21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4226" name="Полилиния 18"/>
          <p:cNvSpPr>
            <a:spLocks noChangeArrowheads="1"/>
          </p:cNvSpPr>
          <p:nvPr/>
        </p:nvSpPr>
        <p:spPr bwMode="auto">
          <a:xfrm flipH="1">
            <a:off x="2446338" y="5614988"/>
            <a:ext cx="0" cy="452437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1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4227" name="Полилиния 19"/>
          <p:cNvSpPr>
            <a:spLocks noChangeArrowheads="1"/>
          </p:cNvSpPr>
          <p:nvPr/>
        </p:nvSpPr>
        <p:spPr bwMode="auto">
          <a:xfrm>
            <a:off x="2693988" y="5715000"/>
            <a:ext cx="0" cy="352425"/>
          </a:xfrm>
          <a:custGeom>
            <a:avLst/>
            <a:gdLst>
              <a:gd name="T0" fmla="*/ 0 w 9054"/>
              <a:gd name="T1" fmla="*/ 0 h 751438"/>
              <a:gd name="T2" fmla="*/ 0 w 9054"/>
              <a:gd name="T3" fmla="*/ 0 h 751438"/>
              <a:gd name="T4" fmla="*/ 0 60000 65536"/>
              <a:gd name="T5" fmla="*/ 0 60000 65536"/>
              <a:gd name="T6" fmla="*/ 0 w 9054"/>
              <a:gd name="T7" fmla="*/ 0 h 751438"/>
              <a:gd name="T8" fmla="*/ 0 w 9054"/>
              <a:gd name="T9" fmla="*/ 751438 h 751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4" h="751438">
                <a:moveTo>
                  <a:pt x="0" y="0"/>
                </a:moveTo>
                <a:lnTo>
                  <a:pt x="9054" y="751438"/>
                </a:lnTo>
              </a:path>
            </a:pathLst>
          </a:cu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4228" name="Прямоугольник 20"/>
          <p:cNvSpPr>
            <a:spLocks noChangeArrowheads="1"/>
          </p:cNvSpPr>
          <p:nvPr/>
        </p:nvSpPr>
        <p:spPr bwMode="auto">
          <a:xfrm>
            <a:off x="1536700" y="6094413"/>
            <a:ext cx="298450" cy="4159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4229" name="Прямоугольник 21"/>
          <p:cNvSpPr>
            <a:spLocks noChangeArrowheads="1"/>
          </p:cNvSpPr>
          <p:nvPr/>
        </p:nvSpPr>
        <p:spPr bwMode="auto">
          <a:xfrm>
            <a:off x="1808163" y="6094413"/>
            <a:ext cx="280987" cy="4159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4230" name="Прямоугольник 22"/>
          <p:cNvSpPr>
            <a:spLocks noChangeArrowheads="1"/>
          </p:cNvSpPr>
          <p:nvPr/>
        </p:nvSpPr>
        <p:spPr bwMode="auto">
          <a:xfrm>
            <a:off x="2089150" y="6094413"/>
            <a:ext cx="280988" cy="4159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4231" name="Прямоугольник 23"/>
          <p:cNvSpPr>
            <a:spLocks noChangeArrowheads="1"/>
          </p:cNvSpPr>
          <p:nvPr/>
        </p:nvSpPr>
        <p:spPr bwMode="auto">
          <a:xfrm>
            <a:off x="2316163" y="6094413"/>
            <a:ext cx="279400" cy="4159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4232" name="Прямоугольник 24"/>
          <p:cNvSpPr>
            <a:spLocks noChangeArrowheads="1"/>
          </p:cNvSpPr>
          <p:nvPr/>
        </p:nvSpPr>
        <p:spPr bwMode="auto">
          <a:xfrm>
            <a:off x="2595563" y="6094413"/>
            <a:ext cx="280987" cy="4159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35525" y="5043488"/>
            <a:ext cx="3509963" cy="663575"/>
            <a:chOff x="796" y="2336"/>
            <a:chExt cx="2211" cy="418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1917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Как без рекурсии?</a:t>
              </a:r>
            </a:p>
          </p:txBody>
        </p:sp>
        <p:sp>
          <p:nvSpPr>
            <p:cNvPr id="141340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41338" name="Прямоугольник 3"/>
          <p:cNvSpPr>
            <a:spLocks noChangeArrowheads="1"/>
          </p:cNvSpPr>
          <p:nvPr/>
        </p:nvSpPr>
        <p:spPr bwMode="auto">
          <a:xfrm>
            <a:off x="384175" y="812800"/>
            <a:ext cx="8478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eaLnBrk="1" hangingPunct="1"/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2400" b="1" dirty="0"/>
              <a:t>Написать рекурсивную процедуру, которая выводит двоичную запись числа.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 build="p"/>
      <p:bldP spid="5" grpId="0" animBg="1"/>
      <p:bldP spid="6" grpId="0" animBg="1"/>
      <p:bldP spid="7" grpId="0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  <p:bldP spid="12" grpId="0" animBg="1"/>
      <p:bldP spid="12" grpId="1" animBg="1"/>
      <p:bldP spid="15" grpId="0" animBg="1"/>
      <p:bldP spid="15" grpId="1" animBg="1"/>
      <p:bldP spid="94223" grpId="0" animBg="1"/>
      <p:bldP spid="94223" grpId="1" animBg="1"/>
      <p:bldP spid="94224" grpId="0" animBg="1"/>
      <p:bldP spid="94224" grpId="1" animBg="1"/>
      <p:bldP spid="94225" grpId="0" animBg="1"/>
      <p:bldP spid="94225" grpId="1" animBg="1"/>
      <p:bldP spid="94226" grpId="0" animBg="1"/>
      <p:bldP spid="94226" grpId="1" animBg="1"/>
      <p:bldP spid="94227" grpId="0" animBg="1"/>
      <p:bldP spid="94227" grpId="1" animBg="1"/>
      <p:bldP spid="94228" grpId="0" animBg="1"/>
      <p:bldP spid="94229" grpId="0" animBg="1"/>
      <p:bldP spid="94230" grpId="0" animBg="1"/>
      <p:bldP spid="94231" grpId="0" animBg="1"/>
      <p:bldP spid="942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7731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Алгоритм Евклида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238" y="849313"/>
            <a:ext cx="8624918" cy="193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Алгоритм Евклида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</a:rPr>
              <a:t>Чтобы найти НОД двух натуральных чисел, нужно вычитать из большего числа меньшее до тех пор, пока меньшее не станет равно нулю. Тогда второе число и есть НОД исходных чисел</a:t>
            </a:r>
            <a:r>
              <a:rPr lang="ru-RU" sz="2400" dirty="0">
                <a:latin typeface="Arial" pitchFamily="34" charset="0"/>
              </a:rPr>
              <a:t>.</a:t>
            </a:r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896964" y="2924195"/>
            <a:ext cx="5843587" cy="27241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def</a:t>
            </a:r>
            <a:r>
              <a:rPr lang="en-US" sz="2400" b="1" dirty="0">
                <a:latin typeface="Courier New"/>
                <a:ea typeface="Times New Roman"/>
              </a:rPr>
              <a:t> NOD ( a, b ):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if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a</a:t>
            </a:r>
            <a:r>
              <a:rPr lang="en-US" sz="2400" b="1" dirty="0">
                <a:latin typeface="+mn-lt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==</a:t>
            </a:r>
            <a:r>
              <a:rPr lang="en-US" sz="2400" b="1" dirty="0">
                <a:latin typeface="+mn-lt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0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or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 b</a:t>
            </a:r>
            <a:r>
              <a:rPr lang="en-US" sz="2400" b="1" dirty="0">
                <a:latin typeface="+mn-lt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==</a:t>
            </a:r>
            <a:r>
              <a:rPr lang="en-US" sz="2400" b="1" dirty="0">
                <a:latin typeface="+mn-lt"/>
                <a:ea typeface="Times New Roman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0</a:t>
            </a:r>
            <a:r>
              <a:rPr lang="en-US" sz="2400" b="1" dirty="0">
                <a:latin typeface="Courier New" pitchFamily="49" charset="0"/>
                <a:ea typeface="Times New Roman"/>
                <a:cs typeface="Courier New" pitchFamily="49" charset="0"/>
              </a:rPr>
              <a:t>:</a:t>
            </a:r>
            <a:endParaRPr lang="ru-RU" sz="22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179388" indent="-179388">
              <a:defRPr/>
            </a:pPr>
            <a:r>
              <a:rPr lang="ru-RU" sz="22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</a:p>
          <a:p>
            <a:pPr marL="179388" indent="-179388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3333FF"/>
                </a:solidFill>
                <a:latin typeface="Courier New"/>
                <a:ea typeface="Times New Roman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if</a:t>
            </a:r>
            <a:r>
              <a:rPr lang="en-US" sz="2400" b="1" dirty="0">
                <a:latin typeface="Calibri"/>
                <a:ea typeface="Times New Roman"/>
              </a:rPr>
              <a:t>  </a:t>
            </a:r>
            <a:r>
              <a:rPr lang="en-US" sz="2400" b="1" dirty="0">
                <a:latin typeface="Courier New"/>
                <a:ea typeface="Times New Roman"/>
              </a:rPr>
              <a:t>a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&gt;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b: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latin typeface="Courier New"/>
                <a:ea typeface="Times New Roman"/>
              </a:rPr>
              <a:t>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 return </a:t>
            </a:r>
            <a:r>
              <a:rPr lang="en-US" sz="2400" b="1" dirty="0">
                <a:latin typeface="Courier New"/>
                <a:ea typeface="Times New Roman"/>
              </a:rPr>
              <a:t>NOD( a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-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b, b )</a:t>
            </a:r>
            <a:endParaRPr lang="ru-RU" sz="2400" b="1" dirty="0">
              <a:latin typeface="Courier New"/>
              <a:ea typeface="Times New Roman"/>
            </a:endParaRP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Courier New"/>
                <a:ea typeface="Times New Roman"/>
              </a:rPr>
              <a:t>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else</a:t>
            </a:r>
            <a:r>
              <a:rPr lang="en-US" sz="2400" b="1" dirty="0">
                <a:latin typeface="Courier New"/>
                <a:ea typeface="Times New Roman"/>
              </a:rPr>
              <a:t>: </a:t>
            </a:r>
          </a:p>
          <a:p>
            <a:pPr marL="179388" indent="-179388" algn="just"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Courier New"/>
                <a:ea typeface="Times New Roman"/>
              </a:rPr>
              <a:t> 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/>
                <a:ea typeface="Times New Roman"/>
              </a:rPr>
              <a:t>return</a:t>
            </a:r>
            <a:r>
              <a:rPr lang="en-US" sz="2400" b="1" dirty="0">
                <a:latin typeface="Courier New"/>
                <a:ea typeface="Times New Roman"/>
              </a:rPr>
              <a:t> NOD( a, b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–</a:t>
            </a:r>
            <a:r>
              <a:rPr lang="en-US" sz="2400" b="1" dirty="0">
                <a:latin typeface="Calibri"/>
                <a:ea typeface="Times New Roman"/>
              </a:rPr>
              <a:t> </a:t>
            </a:r>
            <a:r>
              <a:rPr lang="en-US" sz="2400" b="1" dirty="0">
                <a:latin typeface="Courier New"/>
                <a:ea typeface="Times New Roman"/>
              </a:rPr>
              <a:t>a )</a:t>
            </a:r>
          </a:p>
        </p:txBody>
      </p:sp>
      <p:sp>
        <p:nvSpPr>
          <p:cNvPr id="96262" name="Прямоугольник 5"/>
          <p:cNvSpPr>
            <a:spLocks noChangeArrowheads="1"/>
          </p:cNvSpPr>
          <p:nvPr/>
        </p:nvSpPr>
        <p:spPr bwMode="auto">
          <a:xfrm>
            <a:off x="1663726" y="3711595"/>
            <a:ext cx="2209800" cy="4302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2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 </a:t>
            </a:r>
            <a:r>
              <a:rPr lang="ru-RU" altLang="ru-RU" sz="22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</a:t>
            </a:r>
            <a:r>
              <a:rPr lang="ru-RU" altLang="ru-RU" sz="22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ru-RU" altLang="ru-RU" sz="22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ru-RU" altLang="ru-RU" sz="22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ru-RU" altLang="ru-RU" sz="22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</a:t>
            </a:r>
            <a:r>
              <a:rPr lang="en-US" altLang="ru-RU" sz="22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ru-RU" altLang="ru-RU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3610001" y="5810270"/>
            <a:ext cx="3486150" cy="476250"/>
          </a:xfrm>
          <a:prstGeom prst="wedgeRoundRectCallout">
            <a:avLst>
              <a:gd name="adj1" fmla="val -45779"/>
              <a:gd name="adj2" fmla="val -12100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рекурсивные вызовы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5332439" y="3063895"/>
            <a:ext cx="3025775" cy="844550"/>
          </a:xfrm>
          <a:prstGeom prst="wedgeRoundRectCallout">
            <a:avLst>
              <a:gd name="adj1" fmla="val -73621"/>
              <a:gd name="adj2" fmla="val 1765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условие окончания рекурсии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8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8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8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5" grpId="0" build="p"/>
      <p:bldP spid="9626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857364"/>
            <a:ext cx="8375650" cy="27559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858280" cy="6302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рекурсия?</a:t>
            </a:r>
          </a:p>
        </p:txBody>
      </p:sp>
      <p:pic>
        <p:nvPicPr>
          <p:cNvPr id="133124" name="Picture 2" descr="File:Dro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120797"/>
            <a:ext cx="28003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http://logos.cs.uic.edu/Examples%20And%20Notes/notes/Java/Recursion/RecursionScreen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4075" y="1101747"/>
            <a:ext cx="5405438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11275" y="2601935"/>
            <a:ext cx="6521450" cy="3970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>
                <a:latin typeface="Arial" pitchFamily="34" charset="0"/>
              </a:rPr>
              <a:t>У попа была собака, он её любил,</a:t>
            </a:r>
            <a:br>
              <a:rPr lang="ru-RU" sz="2800" dirty="0">
                <a:latin typeface="Arial" pitchFamily="34" charset="0"/>
              </a:rPr>
            </a:br>
            <a:r>
              <a:rPr lang="ru-RU" sz="2800" dirty="0">
                <a:latin typeface="Arial" pitchFamily="34" charset="0"/>
              </a:rPr>
              <a:t>Она съела кусок мяса, он её убил,</a:t>
            </a:r>
            <a:br>
              <a:rPr lang="ru-RU" sz="2800" dirty="0">
                <a:latin typeface="Arial" pitchFamily="34" charset="0"/>
              </a:rPr>
            </a:br>
            <a:r>
              <a:rPr lang="ru-RU" sz="2800" dirty="0">
                <a:latin typeface="Arial" pitchFamily="34" charset="0"/>
              </a:rPr>
              <a:t>В землю закопал,</a:t>
            </a:r>
            <a:br>
              <a:rPr lang="ru-RU" sz="2800" dirty="0">
                <a:latin typeface="Arial" pitchFamily="34" charset="0"/>
              </a:rPr>
            </a:br>
            <a:r>
              <a:rPr lang="ru-RU" sz="2800" dirty="0">
                <a:latin typeface="Arial" pitchFamily="34" charset="0"/>
              </a:rPr>
              <a:t>Надпись написал:</a:t>
            </a:r>
          </a:p>
          <a:p>
            <a:pPr marL="357188" eaLnBrk="1" hangingPunct="1">
              <a:defRPr/>
            </a:pPr>
            <a:r>
              <a:rPr lang="ru-RU" sz="2800" dirty="0">
                <a:solidFill>
                  <a:schemeClr val="accent3"/>
                </a:solidFill>
                <a:latin typeface="Arial" pitchFamily="34" charset="0"/>
              </a:rPr>
              <a:t>У попа была собака, он её любил,</a:t>
            </a:r>
            <a:br>
              <a:rPr lang="ru-RU" sz="2800" dirty="0">
                <a:solidFill>
                  <a:schemeClr val="accent3"/>
                </a:solidFill>
                <a:latin typeface="Arial" pitchFamily="34" charset="0"/>
              </a:rPr>
            </a:br>
            <a:r>
              <a:rPr lang="ru-RU" sz="2800" dirty="0">
                <a:solidFill>
                  <a:schemeClr val="accent3"/>
                </a:solidFill>
                <a:latin typeface="Arial" pitchFamily="34" charset="0"/>
              </a:rPr>
              <a:t>Она съела кусок мяса, он её убил,</a:t>
            </a:r>
            <a:br>
              <a:rPr lang="ru-RU" sz="2800" dirty="0">
                <a:solidFill>
                  <a:schemeClr val="accent3"/>
                </a:solidFill>
                <a:latin typeface="Arial" pitchFamily="34" charset="0"/>
              </a:rPr>
            </a:br>
            <a:r>
              <a:rPr lang="ru-RU" sz="2800" dirty="0">
                <a:solidFill>
                  <a:schemeClr val="accent3"/>
                </a:solidFill>
                <a:latin typeface="Arial" pitchFamily="34" charset="0"/>
              </a:rPr>
              <a:t>В землю закопал,</a:t>
            </a:r>
            <a:br>
              <a:rPr lang="ru-RU" sz="2800" dirty="0">
                <a:solidFill>
                  <a:schemeClr val="accent3"/>
                </a:solidFill>
                <a:latin typeface="Arial" pitchFamily="34" charset="0"/>
              </a:rPr>
            </a:br>
            <a:r>
              <a:rPr lang="ru-RU" sz="2800" dirty="0">
                <a:solidFill>
                  <a:schemeClr val="accent3"/>
                </a:solidFill>
                <a:latin typeface="Arial" pitchFamily="34" charset="0"/>
              </a:rPr>
              <a:t>Надпись написал:</a:t>
            </a:r>
          </a:p>
          <a:p>
            <a:pPr marL="357188" eaLnBrk="1" hangingPunct="1">
              <a:defRPr/>
            </a:pPr>
            <a:r>
              <a:rPr lang="ru-RU" sz="2800" dirty="0">
                <a:latin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рекурсия?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88938" y="817563"/>
            <a:ext cx="3711575" cy="4619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Натуральные числа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:</a:t>
            </a:r>
            <a:endParaRPr lang="ru-RU" alt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06438" y="1249363"/>
            <a:ext cx="8093075" cy="1200150"/>
            <a:chOff x="706438" y="1249363"/>
            <a:chExt cx="8093075" cy="1200150"/>
          </a:xfrm>
        </p:grpSpPr>
        <p:graphicFrame>
          <p:nvGraphicFramePr>
            <p:cNvPr id="5125" name="Object 2"/>
            <p:cNvGraphicFramePr>
              <a:graphicFrameLocks noChangeAspect="1"/>
            </p:cNvGraphicFramePr>
            <p:nvPr/>
          </p:nvGraphicFramePr>
          <p:xfrm>
            <a:off x="1711325" y="1711325"/>
            <a:ext cx="296863" cy="342900"/>
          </p:xfrm>
          <a:graphic>
            <a:graphicData uri="http://schemas.openxmlformats.org/presentationml/2006/ole">
              <p:oleObj spid="_x0000_s1029" name="Формула" r:id="rId3" imgW="126835" imgH="139518" progId="Equation.3">
                <p:embed/>
              </p:oleObj>
            </a:graphicData>
          </a:graphic>
        </p:graphicFrame>
        <p:sp>
          <p:nvSpPr>
            <p:cNvPr id="5139" name="Rectangle 3"/>
            <p:cNvSpPr>
              <a:spLocks noChangeArrowheads="1"/>
            </p:cNvSpPr>
            <p:nvPr/>
          </p:nvSpPr>
          <p:spPr bwMode="auto">
            <a:xfrm>
              <a:off x="706438" y="1249363"/>
              <a:ext cx="8093075" cy="1200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marL="180975" indent="-180975" algn="just">
                <a:buFontTx/>
                <a:buChar char="•"/>
              </a:pPr>
              <a:r>
                <a:rPr lang="ru-RU" altLang="ru-RU" sz="2400" dirty="0">
                  <a:cs typeface="Times New Roman" pitchFamily="18" charset="0"/>
                </a:rPr>
                <a:t>1 – натуральное число</a:t>
              </a:r>
              <a:endParaRPr lang="ru-RU" altLang="ru-RU" sz="2400" dirty="0"/>
            </a:p>
            <a:p>
              <a:pPr marL="180975" indent="-180975">
                <a:buFontTx/>
                <a:buChar char="•"/>
              </a:pPr>
              <a:r>
                <a:rPr lang="ru-RU" altLang="ru-RU" sz="2400" dirty="0">
                  <a:cs typeface="Times New Roman" pitchFamily="18" charset="0"/>
                </a:rPr>
                <a:t>если     </a:t>
              </a:r>
              <a:r>
                <a:rPr lang="ru-RU" altLang="ru-RU" sz="2400" dirty="0" smtClean="0">
                  <a:cs typeface="Times New Roman" pitchFamily="18" charset="0"/>
                </a:rPr>
                <a:t> – </a:t>
              </a:r>
              <a:r>
                <a:rPr lang="ru-RU" altLang="ru-RU" sz="2400" dirty="0">
                  <a:cs typeface="Times New Roman" pitchFamily="18" charset="0"/>
                </a:rPr>
                <a:t>натуральное число, </a:t>
              </a:r>
              <a:r>
                <a:rPr lang="en-US" altLang="ru-RU" sz="2400" dirty="0">
                  <a:cs typeface="Times New Roman" pitchFamily="18" charset="0"/>
                </a:rPr>
                <a:t/>
              </a:r>
              <a:br>
                <a:rPr lang="en-US" altLang="ru-RU" sz="2400" dirty="0">
                  <a:cs typeface="Times New Roman" pitchFamily="18" charset="0"/>
                </a:rPr>
              </a:br>
              <a:r>
                <a:rPr lang="en-US" altLang="ru-RU" sz="2400" dirty="0">
                  <a:cs typeface="Times New Roman" pitchFamily="18" charset="0"/>
                </a:rPr>
                <a:t>  </a:t>
              </a:r>
              <a:r>
                <a:rPr lang="ru-RU" altLang="ru-RU" sz="2400" dirty="0">
                  <a:cs typeface="Times New Roman" pitchFamily="18" charset="0"/>
                </a:rPr>
                <a:t>то</a:t>
              </a:r>
              <a:r>
                <a:rPr lang="en-US" altLang="ru-RU" sz="2400" dirty="0">
                  <a:cs typeface="Times New Roman" pitchFamily="18" charset="0"/>
                </a:rPr>
                <a:t>        </a:t>
              </a:r>
              <a:r>
                <a:rPr lang="ru-RU" altLang="ru-RU" sz="2400" dirty="0">
                  <a:cs typeface="Times New Roman" pitchFamily="18" charset="0"/>
                </a:rPr>
                <a:t> </a:t>
              </a:r>
              <a:r>
                <a:rPr lang="ru-RU" altLang="ru-RU" sz="2400" dirty="0" smtClean="0">
                  <a:cs typeface="Times New Roman" pitchFamily="18" charset="0"/>
                </a:rPr>
                <a:t>   – </a:t>
              </a:r>
              <a:r>
                <a:rPr lang="ru-RU" altLang="ru-RU" sz="2400" dirty="0">
                  <a:cs typeface="Times New Roman" pitchFamily="18" charset="0"/>
                </a:rPr>
                <a:t>натуральное число</a:t>
              </a:r>
              <a:endParaRPr lang="ru-RU" altLang="ru-RU" sz="2400" dirty="0"/>
            </a:p>
          </p:txBody>
        </p:sp>
        <p:graphicFrame>
          <p:nvGraphicFramePr>
            <p:cNvPr id="5126" name="Object 3"/>
            <p:cNvGraphicFramePr>
              <a:graphicFrameLocks noChangeAspect="1"/>
            </p:cNvGraphicFramePr>
            <p:nvPr/>
          </p:nvGraphicFramePr>
          <p:xfrm>
            <a:off x="1427145" y="1990725"/>
            <a:ext cx="715963" cy="438150"/>
          </p:xfrm>
          <a:graphic>
            <a:graphicData uri="http://schemas.openxmlformats.org/presentationml/2006/ole">
              <p:oleObj spid="_x0000_s1030" name="Формула" r:id="rId4" imgW="304404" imgH="177569" progId="Equation.3">
                <p:embed/>
              </p:oleObj>
            </a:graphicData>
          </a:graphic>
        </p:graphicFrame>
      </p:grpSp>
      <p:sp>
        <p:nvSpPr>
          <p:cNvPr id="13" name="Скругленная прямоугольная выноска 12"/>
          <p:cNvSpPr/>
          <p:nvPr/>
        </p:nvSpPr>
        <p:spPr bwMode="auto">
          <a:xfrm>
            <a:off x="5692775" y="1160463"/>
            <a:ext cx="2573338" cy="722312"/>
          </a:xfrm>
          <a:prstGeom prst="wedgeRoundRectCallout">
            <a:avLst>
              <a:gd name="adj1" fmla="val -67589"/>
              <a:gd name="adj2" fmla="val 59447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индуктивное определение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713" y="2476500"/>
            <a:ext cx="832485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 eaLnBrk="1" hangingPunct="1">
              <a:defRPr/>
            </a:pPr>
            <a:r>
              <a:rPr lang="ru-RU" sz="2400" b="1" dirty="0">
                <a:latin typeface="Arial" pitchFamily="34" charset="0"/>
              </a:rPr>
              <a:t>Рекурсия</a:t>
            </a:r>
            <a:r>
              <a:rPr lang="ru-RU" sz="2400" dirty="0">
                <a:latin typeface="Arial" pitchFamily="34" charset="0"/>
              </a:rPr>
              <a:t> — это способ определения множества объектов через само это множество на основе заданных простых базовых случаев.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88938" y="3759200"/>
            <a:ext cx="3711575" cy="4619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400" b="1">
                <a:solidFill>
                  <a:srgbClr val="333399"/>
                </a:solidFill>
                <a:cs typeface="Times New Roman" pitchFamily="18" charset="0"/>
              </a:rPr>
              <a:t>Числа Фибоначчи</a:t>
            </a:r>
            <a:r>
              <a:rPr lang="ru-RU" altLang="ru-RU" sz="2400">
                <a:cs typeface="Times New Roman" pitchFamily="18" charset="0"/>
              </a:rPr>
              <a:t>:</a:t>
            </a:r>
            <a:endParaRPr lang="ru-RU" altLang="ru-RU" sz="2400"/>
          </a:p>
        </p:txBody>
      </p:sp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just"/>
            <a:endParaRPr lang="en-US" altLang="ru-RU"/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706438" y="4200525"/>
            <a:ext cx="8093075" cy="1077913"/>
            <a:chOff x="706438" y="4200525"/>
            <a:chExt cx="8093075" cy="1077913"/>
          </a:xfrm>
        </p:grpSpPr>
        <p:graphicFrame>
          <p:nvGraphicFramePr>
            <p:cNvPr id="5122" name="Object 9"/>
            <p:cNvGraphicFramePr>
              <a:graphicFrameLocks noChangeAspect="1"/>
            </p:cNvGraphicFramePr>
            <p:nvPr/>
          </p:nvGraphicFramePr>
          <p:xfrm>
            <a:off x="950913" y="4200525"/>
            <a:ext cx="1719262" cy="549275"/>
          </p:xfrm>
          <a:graphic>
            <a:graphicData uri="http://schemas.openxmlformats.org/presentationml/2006/ole">
              <p:oleObj spid="_x0000_s1026" name="Формула" r:id="rId5" imgW="685502" imgH="215806" progId="Equation.3">
                <p:embed/>
              </p:oleObj>
            </a:graphicData>
          </a:graphic>
        </p:graphicFrame>
        <p:graphicFrame>
          <p:nvGraphicFramePr>
            <p:cNvPr id="5123" name="Object 8"/>
            <p:cNvGraphicFramePr>
              <a:graphicFrameLocks noChangeAspect="1"/>
            </p:cNvGraphicFramePr>
            <p:nvPr/>
          </p:nvGraphicFramePr>
          <p:xfrm>
            <a:off x="950913" y="4703763"/>
            <a:ext cx="2389187" cy="574675"/>
          </p:xfrm>
          <a:graphic>
            <a:graphicData uri="http://schemas.openxmlformats.org/presentationml/2006/ole">
              <p:oleObj spid="_x0000_s1027" name="Формула" r:id="rId6" imgW="952087" imgH="228501" progId="Equation.3">
                <p:embed/>
              </p:oleObj>
            </a:graphicData>
          </a:graphic>
        </p:graphicFrame>
        <p:graphicFrame>
          <p:nvGraphicFramePr>
            <p:cNvPr id="5124" name="Object 7"/>
            <p:cNvGraphicFramePr>
              <a:graphicFrameLocks noChangeAspect="1"/>
            </p:cNvGraphicFramePr>
            <p:nvPr/>
          </p:nvGraphicFramePr>
          <p:xfrm>
            <a:off x="4019550" y="4751388"/>
            <a:ext cx="884238" cy="454025"/>
          </p:xfrm>
          <a:graphic>
            <a:graphicData uri="http://schemas.openxmlformats.org/presentationml/2006/ole">
              <p:oleObj spid="_x0000_s1028" name="Формула" r:id="rId7" imgW="355138" imgH="177569" progId="Equation.3">
                <p:embed/>
              </p:oleObj>
            </a:graphicData>
          </a:graphic>
        </p:graphicFrame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706438" y="4227513"/>
              <a:ext cx="8093075" cy="95408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med" len="med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180975" indent="-180975">
                <a:buFontTx/>
                <a:buChar char="•"/>
                <a:defRPr/>
              </a:pPr>
              <a:r>
                <a:rPr lang="en-US" sz="2800" dirty="0"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180975" indent="-180975">
                <a:buFontTx/>
                <a:buChar char="•"/>
                <a:defRPr/>
              </a:pPr>
              <a:r>
                <a:rPr lang="en-US" sz="2800" dirty="0"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138" name="Прямоугольник 23"/>
            <p:cNvSpPr>
              <a:spLocks noChangeArrowheads="1"/>
            </p:cNvSpPr>
            <p:nvPr/>
          </p:nvSpPr>
          <p:spPr bwMode="auto">
            <a:xfrm>
              <a:off x="3325813" y="4759325"/>
              <a:ext cx="6937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>
                  <a:solidFill>
                    <a:srgbClr val="000000"/>
                  </a:solidFill>
                </a:rPr>
                <a:t>при</a:t>
              </a:r>
              <a:endParaRPr lang="ru-RU" altLang="ru-RU"/>
            </a:p>
          </p:txBody>
        </p:sp>
      </p:grpSp>
      <p:sp>
        <p:nvSpPr>
          <p:cNvPr id="2065" name="Прямоугольник 24"/>
          <p:cNvSpPr>
            <a:spLocks noChangeArrowheads="1"/>
          </p:cNvSpPr>
          <p:nvPr/>
        </p:nvSpPr>
        <p:spPr bwMode="auto">
          <a:xfrm>
            <a:off x="850900" y="5319713"/>
            <a:ext cx="5327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</a:rPr>
              <a:t>1, 1, 2, 3, 5, 8, 13, 21, 34, …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Фракталы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46133"/>
            <a:ext cx="841533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1950" indent="-361950" eaLnBrk="1" hangingPunct="1">
              <a:defRPr/>
            </a:pPr>
            <a:r>
              <a:rPr lang="ru-RU" sz="2800" b="1" dirty="0">
                <a:solidFill>
                  <a:srgbClr val="333399"/>
                </a:solidFill>
                <a:latin typeface="Arial" pitchFamily="34" charset="0"/>
              </a:rPr>
              <a:t>Фракталы</a:t>
            </a:r>
            <a:r>
              <a:rPr lang="ru-RU" sz="2800" dirty="0">
                <a:latin typeface="Arial" pitchFamily="34" charset="0"/>
              </a:rPr>
              <a:t> – геометрические фигуры, обладающие </a:t>
            </a:r>
            <a:r>
              <a:rPr lang="ru-RU" sz="2800" dirty="0" err="1">
                <a:latin typeface="Arial" pitchFamily="34" charset="0"/>
              </a:rPr>
              <a:t>самоподобием</a:t>
            </a:r>
            <a:r>
              <a:rPr lang="ru-RU" sz="2800" dirty="0">
                <a:latin typeface="Arial" pitchFamily="34" charset="0"/>
              </a:rPr>
              <a:t>. </a:t>
            </a:r>
          </a:p>
        </p:txBody>
      </p:sp>
      <p:sp>
        <p:nvSpPr>
          <p:cNvPr id="90117" name="Прямоугольник 4"/>
          <p:cNvSpPr>
            <a:spLocks noChangeArrowheads="1"/>
          </p:cNvSpPr>
          <p:nvPr/>
        </p:nvSpPr>
        <p:spPr bwMode="auto">
          <a:xfrm>
            <a:off x="415925" y="2252955"/>
            <a:ext cx="3711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Треугольник </a:t>
            </a:r>
            <a:r>
              <a:rPr lang="ru-RU" altLang="ru-RU" sz="2400" b="1" dirty="0" err="1">
                <a:solidFill>
                  <a:schemeClr val="accent2">
                    <a:lumMod val="75000"/>
                  </a:schemeClr>
                </a:solidFill>
              </a:rPr>
              <a:t>Серпинского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34150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860425" y="2890853"/>
            <a:ext cx="6526213" cy="2752725"/>
            <a:chOff x="2097" y="1506"/>
            <a:chExt cx="9428" cy="3975"/>
          </a:xfrm>
        </p:grpSpPr>
        <p:sp>
          <p:nvSpPr>
            <p:cNvPr id="134152" name="AutoShape 46"/>
            <p:cNvSpPr>
              <a:spLocks noChangeAspect="1" noChangeArrowheads="1" noTextEdit="1"/>
            </p:cNvSpPr>
            <p:nvPr/>
          </p:nvSpPr>
          <p:spPr bwMode="auto">
            <a:xfrm>
              <a:off x="2097" y="1506"/>
              <a:ext cx="9428" cy="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915" y="1643"/>
              <a:ext cx="4297" cy="3708"/>
              <a:chOff x="3071" y="1576"/>
              <a:chExt cx="4297" cy="3708"/>
            </a:xfrm>
          </p:grpSpPr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4146" y="1576"/>
                <a:ext cx="2147" cy="1854"/>
                <a:chOff x="2226" y="1576"/>
                <a:chExt cx="5627" cy="4859"/>
              </a:xfrm>
            </p:grpSpPr>
            <p:grpSp>
              <p:nvGrpSpPr>
                <p:cNvPr id="6" name="Group 42"/>
                <p:cNvGrpSpPr>
                  <a:grpSpLocks/>
                </p:cNvGrpSpPr>
                <p:nvPr/>
              </p:nvGrpSpPr>
              <p:grpSpPr bwMode="auto">
                <a:xfrm>
                  <a:off x="3635" y="1576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94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95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96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7" name="Group 38"/>
                <p:cNvGrpSpPr>
                  <a:grpSpLocks/>
                </p:cNvGrpSpPr>
                <p:nvPr/>
              </p:nvGrpSpPr>
              <p:grpSpPr bwMode="auto">
                <a:xfrm>
                  <a:off x="5043" y="4005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91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92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93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8" name="Group 34"/>
                <p:cNvGrpSpPr>
                  <a:grpSpLocks/>
                </p:cNvGrpSpPr>
                <p:nvPr/>
              </p:nvGrpSpPr>
              <p:grpSpPr bwMode="auto">
                <a:xfrm>
                  <a:off x="2226" y="4005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8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89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90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5221" y="3430"/>
                <a:ext cx="2147" cy="1854"/>
                <a:chOff x="2226" y="1576"/>
                <a:chExt cx="5627" cy="4859"/>
              </a:xfrm>
            </p:grpSpPr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3635" y="1576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8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83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84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1" name="Group 25"/>
                <p:cNvGrpSpPr>
                  <a:grpSpLocks/>
                </p:cNvGrpSpPr>
                <p:nvPr/>
              </p:nvGrpSpPr>
              <p:grpSpPr bwMode="auto">
                <a:xfrm>
                  <a:off x="5043" y="4005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79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8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81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2" name="Group 21"/>
                <p:cNvGrpSpPr>
                  <a:grpSpLocks/>
                </p:cNvGrpSpPr>
                <p:nvPr/>
              </p:nvGrpSpPr>
              <p:grpSpPr bwMode="auto">
                <a:xfrm>
                  <a:off x="2226" y="4005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76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77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7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3071" y="3430"/>
                <a:ext cx="2147" cy="1854"/>
                <a:chOff x="2226" y="1576"/>
                <a:chExt cx="5627" cy="4859"/>
              </a:xfrm>
            </p:grpSpPr>
            <p:grpSp>
              <p:nvGrpSpPr>
                <p:cNvPr id="14" name="Group 16"/>
                <p:cNvGrpSpPr>
                  <a:grpSpLocks/>
                </p:cNvGrpSpPr>
                <p:nvPr/>
              </p:nvGrpSpPr>
              <p:grpSpPr bwMode="auto">
                <a:xfrm>
                  <a:off x="3635" y="1576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7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7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72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5" name="Group 12"/>
                <p:cNvGrpSpPr>
                  <a:grpSpLocks/>
                </p:cNvGrpSpPr>
                <p:nvPr/>
              </p:nvGrpSpPr>
              <p:grpSpPr bwMode="auto">
                <a:xfrm>
                  <a:off x="5043" y="4005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67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68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69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6" name="Group 8"/>
                <p:cNvGrpSpPr>
                  <a:grpSpLocks/>
                </p:cNvGrpSpPr>
                <p:nvPr/>
              </p:nvGrpSpPr>
              <p:grpSpPr bwMode="auto">
                <a:xfrm>
                  <a:off x="2226" y="4005"/>
                  <a:ext cx="2810" cy="2430"/>
                  <a:chOff x="3635" y="1576"/>
                  <a:chExt cx="3074" cy="2660"/>
                </a:xfrm>
              </p:grpSpPr>
              <p:sp>
                <p:nvSpPr>
                  <p:cNvPr id="134164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1576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65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5170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4166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35" y="2905"/>
                    <a:ext cx="1539" cy="133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</p:grpSp>
        </p:grp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2411" y="1643"/>
              <a:ext cx="4297" cy="3708"/>
              <a:chOff x="3635" y="1576"/>
              <a:chExt cx="3074" cy="2660"/>
            </a:xfrm>
          </p:grpSpPr>
          <p:sp>
            <p:nvSpPr>
              <p:cNvPr id="134155" name="AutoShape 5"/>
              <p:cNvSpPr>
                <a:spLocks noChangeArrowheads="1"/>
              </p:cNvSpPr>
              <p:nvPr/>
            </p:nvSpPr>
            <p:spPr bwMode="auto">
              <a:xfrm>
                <a:off x="4402" y="1576"/>
                <a:ext cx="1539" cy="133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134156" name="AutoShape 4"/>
              <p:cNvSpPr>
                <a:spLocks noChangeArrowheads="1"/>
              </p:cNvSpPr>
              <p:nvPr/>
            </p:nvSpPr>
            <p:spPr bwMode="auto">
              <a:xfrm>
                <a:off x="5170" y="2905"/>
                <a:ext cx="1539" cy="133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134157" name="AutoShape 3"/>
              <p:cNvSpPr>
                <a:spLocks noChangeArrowheads="1"/>
              </p:cNvSpPr>
              <p:nvPr/>
            </p:nvSpPr>
            <p:spPr bwMode="auto">
              <a:xfrm>
                <a:off x="3635" y="2905"/>
                <a:ext cx="1539" cy="133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Фракталы</a:t>
            </a:r>
          </a:p>
        </p:txBody>
      </p:sp>
      <p:sp>
        <p:nvSpPr>
          <p:cNvPr id="90117" name="Прямоугольник 4"/>
          <p:cNvSpPr>
            <a:spLocks noChangeArrowheads="1"/>
          </p:cNvSpPr>
          <p:nvPr/>
        </p:nvSpPr>
        <p:spPr bwMode="auto">
          <a:xfrm>
            <a:off x="428596" y="1142984"/>
            <a:ext cx="4179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Квадрат (ковёр)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400" b="1" dirty="0" err="1">
                <a:solidFill>
                  <a:schemeClr val="accent2">
                    <a:lumMod val="75000"/>
                  </a:schemeClr>
                </a:solidFill>
              </a:rPr>
              <a:t>Серпинского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34150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050" name="Picture 2" descr="https://davaiknam.ru/texts/1031/1030463/1030463_html_m47b2b81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1857364"/>
            <a:ext cx="3809980" cy="3809980"/>
          </a:xfrm>
          <a:prstGeom prst="rect">
            <a:avLst/>
          </a:prstGeom>
          <a:noFill/>
        </p:spPr>
      </p:pic>
      <p:sp>
        <p:nvSpPr>
          <p:cNvPr id="53" name="Прямоугольник 4"/>
          <p:cNvSpPr>
            <a:spLocks noChangeArrowheads="1"/>
          </p:cNvSpPr>
          <p:nvPr/>
        </p:nvSpPr>
        <p:spPr bwMode="auto">
          <a:xfrm>
            <a:off x="5643570" y="1142984"/>
            <a:ext cx="2308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Губка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Менгера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https://pbs.twimg.com/media/EWIqdmWXkAEbMp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4929190" y="1857364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Фрактал</a:t>
            </a:r>
            <a:endParaRPr lang="ru-RU" altLang="ru-RU" sz="6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4150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1000108"/>
            <a:ext cx="821537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предмет, обладающий хотя бы одним из свойств: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indent="6270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Обладает нетривиальной структурой на всех масштабах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Увеличение масштаба не ведёт к упрощению структуры.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indent="6270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Является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самоподобным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или приближённо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самоподобным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indent="627063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Обладает дробной метрической размерностью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или метрической размерностью, превосходящей топологическую размерность.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9939" name="Picture 3" descr="https://cdn.gdz4you.com/files/slides/43e/0d8c2266917286f10a96dbd8ff7436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50471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Фракталы в природе</a:t>
            </a:r>
            <a:endParaRPr lang="ru-RU" alt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4150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34" y="1214422"/>
            <a:ext cx="5786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81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>
                <a:tab pos="6270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побережья, </a:t>
            </a:r>
          </a:p>
          <a:p>
            <a:pPr marR="0" lvl="0" indent="5381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>
                <a:tab pos="6270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облака, </a:t>
            </a:r>
          </a:p>
          <a:p>
            <a:pPr marR="0" lvl="0" indent="5381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>
                <a:tab pos="6270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кроны деревьев, </a:t>
            </a:r>
          </a:p>
          <a:p>
            <a:pPr marR="0" lvl="0" indent="5381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>
                <a:tab pos="6270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снежинки,</a:t>
            </a:r>
          </a:p>
          <a:p>
            <a:pPr marR="0" lvl="0" indent="5381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>
                <a:tab pos="6270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система кровообращения,</a:t>
            </a:r>
          </a:p>
          <a:p>
            <a:pPr marR="0" lvl="0" indent="5381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ü"/>
              <a:tabLst>
                <a:tab pos="6270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альвеолы.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62" name="Picture 2" descr="https://c.pxhere.com/photos/24/7d/green_fern_leaf_natural-1077980.jpg!d"/>
          <p:cNvPicPr>
            <a:picLocks noChangeAspect="1" noChangeArrowheads="1"/>
          </p:cNvPicPr>
          <p:nvPr/>
        </p:nvPicPr>
        <p:blipFill>
          <a:blip r:embed="rId2" cstate="print"/>
          <a:srcRect l="7938"/>
          <a:stretch>
            <a:fillRect/>
          </a:stretch>
        </p:blipFill>
        <p:spPr bwMode="auto">
          <a:xfrm>
            <a:off x="6535026" y="4643446"/>
            <a:ext cx="2394692" cy="1800000"/>
          </a:xfrm>
          <a:prstGeom prst="rect">
            <a:avLst/>
          </a:prstGeom>
          <a:noFill/>
        </p:spPr>
      </p:pic>
      <p:pic>
        <p:nvPicPr>
          <p:cNvPr id="40964" name="Picture 4" descr="https://demiart.ru/forum/journal_uploads/j102605_1230611690.jpg"/>
          <p:cNvPicPr>
            <a:picLocks noChangeAspect="1" noChangeArrowheads="1"/>
          </p:cNvPicPr>
          <p:nvPr/>
        </p:nvPicPr>
        <p:blipFill>
          <a:blip r:embed="rId3" cstate="print"/>
          <a:srcRect r="7435"/>
          <a:stretch>
            <a:fillRect/>
          </a:stretch>
        </p:blipFill>
        <p:spPr bwMode="auto">
          <a:xfrm>
            <a:off x="2571736" y="4643445"/>
            <a:ext cx="2000264" cy="1800000"/>
          </a:xfrm>
          <a:prstGeom prst="rect">
            <a:avLst/>
          </a:prstGeom>
          <a:noFill/>
        </p:spPr>
      </p:pic>
      <p:pic>
        <p:nvPicPr>
          <p:cNvPr id="40966" name="Picture 6" descr="http://i074.radikal.ru/1312/01/e05ec5d40d54.png"/>
          <p:cNvPicPr>
            <a:picLocks noChangeAspect="1" noChangeArrowheads="1"/>
          </p:cNvPicPr>
          <p:nvPr/>
        </p:nvPicPr>
        <p:blipFill>
          <a:blip r:embed="rId4" cstate="print"/>
          <a:srcRect r="77179"/>
          <a:stretch>
            <a:fillRect/>
          </a:stretch>
        </p:blipFill>
        <p:spPr bwMode="auto">
          <a:xfrm>
            <a:off x="4714876" y="4643446"/>
            <a:ext cx="1659824" cy="1800000"/>
          </a:xfrm>
          <a:prstGeom prst="rect">
            <a:avLst/>
          </a:prstGeom>
          <a:noFill/>
        </p:spPr>
      </p:pic>
      <p:pic>
        <p:nvPicPr>
          <p:cNvPr id="40968" name="Picture 8" descr="https://avatars.mds.yandex.net/get-zen_doc/230233/pub_5bb21914db5ea800ab720f31_5bb22d7ee458ca00aca276e6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78" y="4643446"/>
            <a:ext cx="2265737" cy="1800000"/>
          </a:xfrm>
          <a:prstGeom prst="rect">
            <a:avLst/>
          </a:prstGeom>
          <a:noFill/>
        </p:spPr>
      </p:pic>
      <p:pic>
        <p:nvPicPr>
          <p:cNvPr id="40970" name="Picture 10" descr="https://www.roscosmos.ru/media/gallery/big/349/1332324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718" y="1000108"/>
            <a:ext cx="2376000" cy="1579669"/>
          </a:xfrm>
          <a:prstGeom prst="rect">
            <a:avLst/>
          </a:prstGeom>
          <a:noFill/>
        </p:spPr>
      </p:pic>
      <p:pic>
        <p:nvPicPr>
          <p:cNvPr id="40972" name="Picture 12" descr="https://i.pinimg.com/originals/da/19/b2/da19b210e737c6dda51205605f0846c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718" y="2714620"/>
            <a:ext cx="2376000" cy="178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Рекурсивная процедура получения фрактальных кривых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26860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Зададим </a:t>
            </a:r>
            <a:r>
              <a:rPr lang="ru-RU" sz="2400" dirty="0"/>
              <a:t>произвольную ломаную с конечным числом звеньев, называемую генератором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Далее заменим в ней каждый </a:t>
            </a:r>
            <a:r>
              <a:rPr lang="ru-RU" sz="2400" dirty="0" smtClean="0"/>
              <a:t>отрезок </a:t>
            </a:r>
            <a:r>
              <a:rPr lang="ru-RU" sz="2400" dirty="0"/>
              <a:t>ломаной, подобной </a:t>
            </a:r>
            <a:r>
              <a:rPr lang="ru-RU" sz="2400" dirty="0" smtClean="0"/>
              <a:t>генератору.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получившейся ломаной вновь заменим каждый отрезок генератором. </a:t>
            </a:r>
            <a:r>
              <a:rPr lang="ru-RU" sz="2400" dirty="0" smtClean="0"/>
              <a:t> И т.д.</a:t>
            </a:r>
            <a:endParaRPr lang="ru-RU" sz="2400" dirty="0"/>
          </a:p>
        </p:txBody>
      </p:sp>
      <p:pic>
        <p:nvPicPr>
          <p:cNvPr id="41986" name="Picture 2" descr="https://elementy.ru/images/posters/levy_fig1_6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3857620" cy="2475307"/>
          </a:xfrm>
          <a:prstGeom prst="rect">
            <a:avLst/>
          </a:prstGeom>
          <a:noFill/>
        </p:spPr>
      </p:pic>
      <p:pic>
        <p:nvPicPr>
          <p:cNvPr id="41988" name="Picture 4" descr="https://wireless-e.ru/wp-content/uploads/09_47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43446"/>
            <a:ext cx="423032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630261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Ханойские башни</a:t>
            </a:r>
          </a:p>
        </p:txBody>
      </p:sp>
      <p:sp>
        <p:nvSpPr>
          <p:cNvPr id="13517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398463" y="814388"/>
            <a:ext cx="8251825" cy="2309812"/>
            <a:chOff x="3235" y="878"/>
            <a:chExt cx="5791" cy="1621"/>
          </a:xfrm>
        </p:grpSpPr>
        <p:sp>
          <p:nvSpPr>
            <p:cNvPr id="135178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235" y="878"/>
              <a:ext cx="5791" cy="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9" name="AutoShape 30"/>
            <p:cNvSpPr>
              <a:spLocks noChangeArrowheads="1"/>
            </p:cNvSpPr>
            <p:nvPr/>
          </p:nvSpPr>
          <p:spPr bwMode="auto">
            <a:xfrm flipV="1">
              <a:off x="3263" y="1778"/>
              <a:ext cx="5735" cy="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18 w 21600"/>
                <a:gd name="T13" fmla="*/ 3332 h 21600"/>
                <a:gd name="T14" fmla="*/ 18282 w 21600"/>
                <a:gd name="T15" fmla="*/ 18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39" y="21600"/>
                  </a:lnTo>
                  <a:lnTo>
                    <a:pt x="1856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132" y="1357"/>
              <a:ext cx="1276" cy="964"/>
              <a:chOff x="2878" y="3096"/>
              <a:chExt cx="1560" cy="1180"/>
            </a:xfrm>
          </p:grpSpPr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2878" y="3589"/>
                <a:ext cx="1560" cy="687"/>
                <a:chOff x="839" y="4062"/>
                <a:chExt cx="2648" cy="1166"/>
              </a:xfrm>
            </p:grpSpPr>
            <p:sp>
              <p:nvSpPr>
                <p:cNvPr id="135206" name="Oval 29"/>
                <p:cNvSpPr>
                  <a:spLocks noChangeArrowheads="1"/>
                </p:cNvSpPr>
                <p:nvPr/>
              </p:nvSpPr>
              <p:spPr bwMode="auto">
                <a:xfrm>
                  <a:off x="839" y="4228"/>
                  <a:ext cx="2648" cy="1000"/>
                </a:xfrm>
                <a:prstGeom prst="ellipse">
                  <a:avLst/>
                </a:prstGeom>
                <a:solidFill>
                  <a:srgbClr val="D8D8D8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  <p:sp>
              <p:nvSpPr>
                <p:cNvPr id="135207" name="Oval 28"/>
                <p:cNvSpPr>
                  <a:spLocks noChangeArrowheads="1"/>
                </p:cNvSpPr>
                <p:nvPr/>
              </p:nvSpPr>
              <p:spPr bwMode="auto">
                <a:xfrm>
                  <a:off x="839" y="4062"/>
                  <a:ext cx="2648" cy="100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987" y="3418"/>
                <a:ext cx="1342" cy="591"/>
                <a:chOff x="839" y="4062"/>
                <a:chExt cx="2648" cy="1166"/>
              </a:xfrm>
            </p:grpSpPr>
            <p:sp>
              <p:nvSpPr>
                <p:cNvPr id="135204" name="Oval 26"/>
                <p:cNvSpPr>
                  <a:spLocks noChangeArrowheads="1"/>
                </p:cNvSpPr>
                <p:nvPr/>
              </p:nvSpPr>
              <p:spPr bwMode="auto">
                <a:xfrm>
                  <a:off x="839" y="4228"/>
                  <a:ext cx="2648" cy="1000"/>
                </a:xfrm>
                <a:prstGeom prst="ellipse">
                  <a:avLst/>
                </a:prstGeom>
                <a:solidFill>
                  <a:srgbClr val="D8D8D8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  <p:sp>
              <p:nvSpPr>
                <p:cNvPr id="135205" name="Oval 25"/>
                <p:cNvSpPr>
                  <a:spLocks noChangeArrowheads="1"/>
                </p:cNvSpPr>
                <p:nvPr/>
              </p:nvSpPr>
              <p:spPr bwMode="auto">
                <a:xfrm>
                  <a:off x="839" y="4062"/>
                  <a:ext cx="2648" cy="100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3068" y="3259"/>
                <a:ext cx="1180" cy="522"/>
                <a:chOff x="839" y="4062"/>
                <a:chExt cx="2648" cy="1166"/>
              </a:xfrm>
            </p:grpSpPr>
            <p:sp>
              <p:nvSpPr>
                <p:cNvPr id="135202" name="Oval 23"/>
                <p:cNvSpPr>
                  <a:spLocks noChangeArrowheads="1"/>
                </p:cNvSpPr>
                <p:nvPr/>
              </p:nvSpPr>
              <p:spPr bwMode="auto">
                <a:xfrm>
                  <a:off x="839" y="4228"/>
                  <a:ext cx="2648" cy="1000"/>
                </a:xfrm>
                <a:prstGeom prst="ellipse">
                  <a:avLst/>
                </a:prstGeom>
                <a:solidFill>
                  <a:srgbClr val="D8D8D8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  <p:sp>
              <p:nvSpPr>
                <p:cNvPr id="135203" name="Oval 22"/>
                <p:cNvSpPr>
                  <a:spLocks noChangeArrowheads="1"/>
                </p:cNvSpPr>
                <p:nvPr/>
              </p:nvSpPr>
              <p:spPr bwMode="auto">
                <a:xfrm>
                  <a:off x="839" y="4062"/>
                  <a:ext cx="2648" cy="100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3163" y="3096"/>
                <a:ext cx="990" cy="436"/>
                <a:chOff x="839" y="4062"/>
                <a:chExt cx="2648" cy="1166"/>
              </a:xfrm>
            </p:grpSpPr>
            <p:sp>
              <p:nvSpPr>
                <p:cNvPr id="135200" name="Oval 20"/>
                <p:cNvSpPr>
                  <a:spLocks noChangeArrowheads="1"/>
                </p:cNvSpPr>
                <p:nvPr/>
              </p:nvSpPr>
              <p:spPr bwMode="auto">
                <a:xfrm>
                  <a:off x="839" y="4228"/>
                  <a:ext cx="2648" cy="1000"/>
                </a:xfrm>
                <a:prstGeom prst="ellipse">
                  <a:avLst/>
                </a:prstGeom>
                <a:solidFill>
                  <a:srgbClr val="D8D8D8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  <p:sp>
              <p:nvSpPr>
                <p:cNvPr id="135201" name="Oval 19"/>
                <p:cNvSpPr>
                  <a:spLocks noChangeArrowheads="1"/>
                </p:cNvSpPr>
                <p:nvPr/>
              </p:nvSpPr>
              <p:spPr bwMode="auto">
                <a:xfrm>
                  <a:off x="839" y="4062"/>
                  <a:ext cx="2648" cy="100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endParaRPr lang="ru-RU" altLang="ru-RU" sz="3600"/>
                </a:p>
              </p:txBody>
            </p:sp>
          </p:grp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4740" y="1134"/>
              <a:ext cx="61" cy="381"/>
              <a:chOff x="3696" y="2823"/>
              <a:chExt cx="75" cy="466"/>
            </a:xfrm>
          </p:grpSpPr>
          <p:sp>
            <p:nvSpPr>
              <p:cNvPr id="135193" name="Rectangle 16"/>
              <p:cNvSpPr>
                <a:spLocks noChangeArrowheads="1"/>
              </p:cNvSpPr>
              <p:nvPr/>
            </p:nvSpPr>
            <p:spPr bwMode="auto">
              <a:xfrm>
                <a:off x="3697" y="2836"/>
                <a:ext cx="74" cy="44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  <p:sp>
            <p:nvSpPr>
              <p:cNvPr id="135194" name="Oval 15"/>
              <p:cNvSpPr>
                <a:spLocks noChangeArrowheads="1"/>
              </p:cNvSpPr>
              <p:nvPr/>
            </p:nvSpPr>
            <p:spPr bwMode="auto">
              <a:xfrm>
                <a:off x="3696" y="2823"/>
                <a:ext cx="74" cy="3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  <p:sp>
            <p:nvSpPr>
              <p:cNvPr id="135195" name="Oval 14"/>
              <p:cNvSpPr>
                <a:spLocks noChangeArrowheads="1"/>
              </p:cNvSpPr>
              <p:nvPr/>
            </p:nvSpPr>
            <p:spPr bwMode="auto">
              <a:xfrm>
                <a:off x="3696" y="3255"/>
                <a:ext cx="74" cy="3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6146" y="1134"/>
              <a:ext cx="61" cy="1026"/>
              <a:chOff x="5413" y="2823"/>
              <a:chExt cx="75" cy="1255"/>
            </a:xfrm>
          </p:grpSpPr>
          <p:sp>
            <p:nvSpPr>
              <p:cNvPr id="135190" name="Rectangle 12"/>
              <p:cNvSpPr>
                <a:spLocks noChangeArrowheads="1"/>
              </p:cNvSpPr>
              <p:nvPr/>
            </p:nvSpPr>
            <p:spPr bwMode="auto">
              <a:xfrm>
                <a:off x="5415" y="2836"/>
                <a:ext cx="71" cy="123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  <p:sp>
            <p:nvSpPr>
              <p:cNvPr id="135191" name="Oval 11"/>
              <p:cNvSpPr>
                <a:spLocks noChangeArrowheads="1"/>
              </p:cNvSpPr>
              <p:nvPr/>
            </p:nvSpPr>
            <p:spPr bwMode="auto">
              <a:xfrm>
                <a:off x="5414" y="2823"/>
                <a:ext cx="74" cy="3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  <p:sp>
            <p:nvSpPr>
              <p:cNvPr id="135192" name="Oval 10"/>
              <p:cNvSpPr>
                <a:spLocks noChangeArrowheads="1"/>
              </p:cNvSpPr>
              <p:nvPr/>
            </p:nvSpPr>
            <p:spPr bwMode="auto">
              <a:xfrm>
                <a:off x="5413" y="4044"/>
                <a:ext cx="74" cy="3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</p:grp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7552" y="1136"/>
              <a:ext cx="61" cy="1024"/>
              <a:chOff x="7134" y="2826"/>
              <a:chExt cx="74" cy="1252"/>
            </a:xfrm>
          </p:grpSpPr>
          <p:sp>
            <p:nvSpPr>
              <p:cNvPr id="135187" name="Rectangle 8"/>
              <p:cNvSpPr>
                <a:spLocks noChangeArrowheads="1"/>
              </p:cNvSpPr>
              <p:nvPr/>
            </p:nvSpPr>
            <p:spPr bwMode="auto">
              <a:xfrm>
                <a:off x="7135" y="2836"/>
                <a:ext cx="71" cy="123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  <p:sp>
            <p:nvSpPr>
              <p:cNvPr id="135188" name="Oval 7"/>
              <p:cNvSpPr>
                <a:spLocks noChangeArrowheads="1"/>
              </p:cNvSpPr>
              <p:nvPr/>
            </p:nvSpPr>
            <p:spPr bwMode="auto">
              <a:xfrm>
                <a:off x="7134" y="2826"/>
                <a:ext cx="74" cy="3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  <p:sp>
            <p:nvSpPr>
              <p:cNvPr id="135189" name="Oval 6"/>
              <p:cNvSpPr>
                <a:spLocks noChangeArrowheads="1"/>
              </p:cNvSpPr>
              <p:nvPr/>
            </p:nvSpPr>
            <p:spPr bwMode="auto">
              <a:xfrm>
                <a:off x="7134" y="4044"/>
                <a:ext cx="74" cy="3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/>
                <a:endParaRPr lang="ru-RU" altLang="ru-RU" sz="3600"/>
              </a:p>
            </p:txBody>
          </p:sp>
        </p:grpSp>
        <p:sp>
          <p:nvSpPr>
            <p:cNvPr id="135184" name="Text Box 4"/>
            <p:cNvSpPr txBox="1">
              <a:spLocks noChangeArrowheads="1"/>
            </p:cNvSpPr>
            <p:nvPr/>
          </p:nvSpPr>
          <p:spPr bwMode="auto">
            <a:xfrm>
              <a:off x="4638" y="878"/>
              <a:ext cx="265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ru-RU" sz="2000">
                  <a:latin typeface="Calibri" pitchFamily="34" charset="0"/>
                  <a:cs typeface="Times New Roman" pitchFamily="18" charset="0"/>
                </a:rPr>
                <a:t>1</a:t>
              </a:r>
              <a:endParaRPr lang="ru-RU" altLang="ru-RU" sz="3600"/>
            </a:p>
          </p:txBody>
        </p:sp>
        <p:sp>
          <p:nvSpPr>
            <p:cNvPr id="135185" name="Text Box 3"/>
            <p:cNvSpPr txBox="1">
              <a:spLocks noChangeArrowheads="1"/>
            </p:cNvSpPr>
            <p:nvPr/>
          </p:nvSpPr>
          <p:spPr bwMode="auto">
            <a:xfrm>
              <a:off x="6051" y="878"/>
              <a:ext cx="265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ru-RU" sz="2000">
                  <a:latin typeface="Calibri" pitchFamily="34" charset="0"/>
                  <a:cs typeface="Times New Roman" pitchFamily="18" charset="0"/>
                </a:rPr>
                <a:t>2</a:t>
              </a:r>
              <a:endParaRPr lang="en-US" altLang="ru-RU" sz="3600"/>
            </a:p>
          </p:txBody>
        </p:sp>
        <p:sp>
          <p:nvSpPr>
            <p:cNvPr id="135186" name="Text Box 2"/>
            <p:cNvSpPr txBox="1">
              <a:spLocks noChangeArrowheads="1"/>
            </p:cNvSpPr>
            <p:nvPr/>
          </p:nvSpPr>
          <p:spPr bwMode="auto">
            <a:xfrm>
              <a:off x="7465" y="878"/>
              <a:ext cx="265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ru-RU" sz="2000">
                  <a:latin typeface="Calibri" pitchFamily="34" charset="0"/>
                  <a:cs typeface="Times New Roman" pitchFamily="18" charset="0"/>
                </a:rPr>
                <a:t>3</a:t>
              </a:r>
              <a:endParaRPr lang="ru-RU" altLang="ru-RU" sz="3600"/>
            </a:p>
          </p:txBody>
        </p:sp>
      </p:grpSp>
      <p:sp>
        <p:nvSpPr>
          <p:cNvPr id="135174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35175" name="Rectangle 71"/>
          <p:cNvSpPr>
            <a:spLocks noChangeArrowheads="1"/>
          </p:cNvSpPr>
          <p:nvPr/>
        </p:nvSpPr>
        <p:spPr bwMode="auto">
          <a:xfrm>
            <a:off x="1003300" y="3136900"/>
            <a:ext cx="7785100" cy="13843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ru-RU" altLang="ru-RU" sz="2800">
                <a:cs typeface="Times New Roman" pitchFamily="18" charset="0"/>
              </a:rPr>
              <a:t>за один раз переносится один диск</a:t>
            </a:r>
          </a:p>
          <a:p>
            <a:pPr marL="177800" indent="-177800" algn="just">
              <a:buFontTx/>
              <a:buChar char="•"/>
            </a:pPr>
            <a:r>
              <a:rPr lang="ru-RU" altLang="ru-RU" sz="2800">
                <a:cs typeface="Times New Roman" pitchFamily="18" charset="0"/>
              </a:rPr>
              <a:t>класть только меньший диск на больший</a:t>
            </a:r>
            <a:endParaRPr lang="en-US" altLang="ru-RU" sz="2800">
              <a:cs typeface="Times New Roman" pitchFamily="18" charset="0"/>
            </a:endParaRPr>
          </a:p>
          <a:p>
            <a:pPr marL="177800" indent="-177800" algn="just">
              <a:buFontTx/>
              <a:buChar char="•"/>
            </a:pPr>
            <a:r>
              <a:rPr lang="ru-RU" altLang="ru-RU" sz="2800">
                <a:cs typeface="Times New Roman" pitchFamily="18" charset="0"/>
              </a:rPr>
              <a:t>третий стержень</a:t>
            </a:r>
            <a:r>
              <a:rPr lang="en-US" altLang="ru-RU" sz="2800">
                <a:cs typeface="Times New Roman" pitchFamily="18" charset="0"/>
              </a:rPr>
              <a:t> </a:t>
            </a:r>
            <a:r>
              <a:rPr lang="ru-RU" altLang="ru-RU" sz="2800">
                <a:cs typeface="Times New Roman" pitchFamily="18" charset="0"/>
              </a:rPr>
              <a:t>вспомогательный</a:t>
            </a:r>
            <a:endParaRPr lang="ru-RU" altLang="ru-RU" sz="2800"/>
          </a:p>
        </p:txBody>
      </p:sp>
      <p:sp>
        <p:nvSpPr>
          <p:cNvPr id="103496" name="Rectangle 72"/>
          <p:cNvSpPr>
            <a:spLocks noChangeArrowheads="1"/>
          </p:cNvSpPr>
          <p:nvPr/>
        </p:nvSpPr>
        <p:spPr bwMode="auto">
          <a:xfrm>
            <a:off x="928662" y="5300684"/>
            <a:ext cx="4572000" cy="1200150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перенести (n-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-&gt;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</a:p>
          <a:p>
            <a:pPr indent="90488">
              <a:defRPr/>
            </a:pP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перенести (n-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70" name="Rectangle 72"/>
          <p:cNvSpPr>
            <a:spLocks noChangeArrowheads="1"/>
          </p:cNvSpPr>
          <p:nvPr/>
        </p:nvSpPr>
        <p:spPr bwMode="auto">
          <a:xfrm>
            <a:off x="596900" y="4584700"/>
            <a:ext cx="4572000" cy="523875"/>
          </a:xfrm>
          <a:prstGeom prst="rect">
            <a:avLst/>
          </a:prstGeom>
          <a:ln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перенести (</a:t>
            </a:r>
            <a:r>
              <a:rPr lang="ru-RU" sz="28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96" grpId="0" animBg="1"/>
      <p:bldP spid="7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801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Рекурсия в Python</vt:lpstr>
      <vt:lpstr>Что такое рекурсия?</vt:lpstr>
      <vt:lpstr>Что такое рекурсия?</vt:lpstr>
      <vt:lpstr>Фракталы</vt:lpstr>
      <vt:lpstr>Фракталы</vt:lpstr>
      <vt:lpstr>Фрактал</vt:lpstr>
      <vt:lpstr>Фракталы в природе</vt:lpstr>
      <vt:lpstr>Рекурсивная процедура получения фрактальных кривых </vt:lpstr>
      <vt:lpstr>Ханойские башни</vt:lpstr>
      <vt:lpstr>Ханойские башни – процедура </vt:lpstr>
      <vt:lpstr>Слайд 11</vt:lpstr>
      <vt:lpstr>Слайд 12</vt:lpstr>
      <vt:lpstr>Слайд 13</vt:lpstr>
      <vt:lpstr>Вычисление суммы цифр числа</vt:lpstr>
      <vt:lpstr>Вывод двоичного кода числа</vt:lpstr>
      <vt:lpstr>Алгоритм Евклида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Рекурсия в Python</dc:title>
  <dc:creator>. я</dc:creator>
  <cp:lastModifiedBy>. я</cp:lastModifiedBy>
  <cp:revision>30</cp:revision>
  <dcterms:created xsi:type="dcterms:W3CDTF">2022-02-15T12:05:27Z</dcterms:created>
  <dcterms:modified xsi:type="dcterms:W3CDTF">2022-02-15T12:53:40Z</dcterms:modified>
</cp:coreProperties>
</file>