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F1F9-976B-4106-993A-48E86CAB366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D37A-AA4A-4277-920D-E6140B2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F1F9-976B-4106-993A-48E86CAB366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D37A-AA4A-4277-920D-E6140B2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F1F9-976B-4106-993A-48E86CAB366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D37A-AA4A-4277-920D-E6140B2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F1F9-976B-4106-993A-48E86CAB366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D37A-AA4A-4277-920D-E6140B2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F1F9-976B-4106-993A-48E86CAB366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D37A-AA4A-4277-920D-E6140B2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F1F9-976B-4106-993A-48E86CAB366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D37A-AA4A-4277-920D-E6140B2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F1F9-976B-4106-993A-48E86CAB366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D37A-AA4A-4277-920D-E6140B2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F1F9-976B-4106-993A-48E86CAB366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D37A-AA4A-4277-920D-E6140B2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F1F9-976B-4106-993A-48E86CAB366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D37A-AA4A-4277-920D-E6140B2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F1F9-976B-4106-993A-48E86CAB366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D37A-AA4A-4277-920D-E6140B2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F1F9-976B-4106-993A-48E86CAB366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D37A-AA4A-4277-920D-E6140B2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F1F9-976B-4106-993A-48E86CAB366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9D37A-AA4A-4277-920D-E6140B2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9703" y="561002"/>
            <a:ext cx="8653462" cy="148748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Обработка массивов из файла</a:t>
            </a:r>
          </a:p>
        </p:txBody>
      </p:sp>
      <p:sp>
        <p:nvSpPr>
          <p:cNvPr id="153606" name="AutoShape 6" descr="https://work-1c.ru/wp-content/uploads/2020/01/storage-solut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643182"/>
            <a:ext cx="5165118" cy="3907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6" y="0"/>
            <a:ext cx="8929718" cy="92867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Обработка массивов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2588" y="1060454"/>
            <a:ext cx="84629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55600" eaLnBrk="1" hangingPunct="1">
              <a:defRPr/>
            </a:pPr>
            <a:r>
              <a:rPr lang="ru-RU" sz="2400" b="1" i="1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Задача</a:t>
            </a:r>
            <a:r>
              <a:rPr lang="ru-RU" sz="2400" b="1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В файле записаны в столбик целые числа. Вывести в другой текстовый файл те же числа, отсортированные в порядке возрастания.</a:t>
            </a:r>
            <a:endParaRPr lang="ru-RU" sz="1400" dirty="0">
              <a:latin typeface="Arial" panose="020B0604020202020204" pitchFamily="34" charset="0"/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430213" y="2508255"/>
            <a:ext cx="6521450" cy="663575"/>
            <a:chOff x="2325" y="3072"/>
            <a:chExt cx="4108" cy="418"/>
          </a:xfrm>
        </p:grpSpPr>
        <p:sp>
          <p:nvSpPr>
            <p:cNvPr id="6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3800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4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В чем отличие от предыдущей задачи?</a:t>
              </a:r>
              <a:endParaRPr lang="ru-RU" sz="16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2826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430213" y="3448056"/>
            <a:ext cx="8196262" cy="909638"/>
            <a:chOff x="2325" y="3072"/>
            <a:chExt cx="5163" cy="573"/>
          </a:xfrm>
        </p:grpSpPr>
        <p:sp>
          <p:nvSpPr>
            <p:cNvPr id="12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4855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80975" indent="-180975" eaLnBrk="1" hangingPunct="1">
                <a:defRPr/>
              </a:pPr>
              <a:r>
                <a:rPr lang="ru-RU" sz="24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Для сортировки нужно удерживать все элементы в памяти одновременно.</a:t>
              </a:r>
            </a:p>
          </p:txBody>
        </p:sp>
        <p:sp>
          <p:nvSpPr>
            <p:cNvPr id="162824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175" y="819150"/>
            <a:ext cx="2821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Ввод массива</a:t>
            </a:r>
            <a:r>
              <a:rPr lang="ru-RU" sz="2800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: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5475" y="1303338"/>
            <a:ext cx="7948613" cy="202088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[]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2"/>
                </a:solidFill>
                <a:latin typeface="Courier New"/>
                <a:ea typeface="Times New Roman"/>
              </a:rPr>
              <a:t>while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True</a:t>
            </a:r>
            <a:r>
              <a:rPr lang="ru-RU" sz="2800" b="1" dirty="0">
                <a:latin typeface="Courier New"/>
                <a:ea typeface="Times New Roman"/>
              </a:rPr>
              <a:t>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  </a:t>
            </a: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Fin.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</a:t>
            </a:r>
            <a:r>
              <a:rPr lang="ru-RU" sz="2800" b="1" dirty="0">
                <a:latin typeface="Courier New"/>
                <a:ea typeface="Times New Roman"/>
              </a:rPr>
              <a:t>()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  </a:t>
            </a:r>
            <a:r>
              <a:rPr lang="ru-RU" sz="2800" b="1" dirty="0" err="1">
                <a:solidFill>
                  <a:schemeClr val="tx2"/>
                </a:solidFill>
                <a:latin typeface="Courier New"/>
                <a:ea typeface="Times New Roman"/>
              </a:rPr>
              <a:t>if</a:t>
            </a:r>
            <a:r>
              <a:rPr lang="ru-RU" sz="2800" b="1" dirty="0">
                <a:solidFill>
                  <a:schemeClr val="tx2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Courier New"/>
                <a:ea typeface="Times New Roman"/>
              </a:rPr>
              <a:t>not</a:t>
            </a:r>
            <a:r>
              <a:rPr lang="ru-RU" sz="2800" b="1" dirty="0">
                <a:solidFill>
                  <a:schemeClr val="tx2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s: </a:t>
            </a:r>
            <a:r>
              <a:rPr lang="ru-RU" sz="2800" b="1" dirty="0" err="1">
                <a:solidFill>
                  <a:schemeClr val="tx2"/>
                </a:solidFill>
                <a:latin typeface="Courier New"/>
                <a:ea typeface="Times New Roman"/>
              </a:rPr>
              <a:t>break</a:t>
            </a:r>
            <a:endParaRPr lang="ru-RU" sz="2800" b="1" dirty="0">
              <a:solidFill>
                <a:schemeClr val="tx2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  </a:t>
            </a:r>
            <a:r>
              <a:rPr lang="ru-RU" sz="2800" b="1" dirty="0" err="1">
                <a:latin typeface="Courier New"/>
                <a:ea typeface="Times New Roman"/>
              </a:rPr>
              <a:t>A.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 smtClean="0">
                <a:latin typeface="Courier New"/>
                <a:ea typeface="Times New Roman"/>
              </a:rPr>
              <a:t>(</a:t>
            </a:r>
            <a:r>
              <a:rPr lang="ru-RU" sz="2800" b="1" dirty="0" err="1" smtClean="0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ru-RU" sz="2800" b="1" dirty="0" smtClean="0">
                <a:latin typeface="Courier New"/>
                <a:ea typeface="Times New Roman"/>
              </a:rPr>
              <a:t>(</a:t>
            </a:r>
            <a:r>
              <a:rPr lang="ru-RU" sz="2800" b="1" dirty="0" err="1" smtClean="0">
                <a:latin typeface="Courier New"/>
                <a:ea typeface="Times New Roman"/>
              </a:rPr>
              <a:t>s</a:t>
            </a:r>
            <a:r>
              <a:rPr lang="ru-RU" sz="2800" b="1" dirty="0" smtClean="0">
                <a:latin typeface="Courier New"/>
                <a:ea typeface="Times New Roman"/>
              </a:rPr>
              <a:t>))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4175" y="3657611"/>
            <a:ext cx="39757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Ввод в стиле </a:t>
            </a:r>
            <a:r>
              <a:rPr lang="en-US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Python</a:t>
            </a:r>
            <a:r>
              <a:rPr lang="ru-RU" sz="2800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: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25475" y="4121161"/>
            <a:ext cx="7948613" cy="8794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Fin.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</a:t>
            </a:r>
            <a:r>
              <a:rPr lang="ru-RU" sz="2800" b="1" dirty="0">
                <a:latin typeface="Courier New"/>
                <a:ea typeface="Times New Roman"/>
              </a:rPr>
              <a:t>().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split</a:t>
            </a:r>
            <a:r>
              <a:rPr lang="ru-RU" sz="2800" b="1" dirty="0">
                <a:latin typeface="Courier New"/>
                <a:ea typeface="Times New Roman"/>
              </a:rPr>
              <a:t>()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list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map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800" b="1" dirty="0">
                <a:latin typeface="Courier New"/>
                <a:ea typeface="Times New Roman"/>
              </a:rPr>
              <a:t>, s</a:t>
            </a:r>
            <a:r>
              <a:rPr lang="en-US" sz="2800" b="1" dirty="0" smtClean="0">
                <a:latin typeface="Courier New"/>
                <a:ea typeface="Times New Roman"/>
              </a:rPr>
              <a:t>))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4175" y="5281632"/>
            <a:ext cx="2420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Сортировка</a:t>
            </a:r>
            <a:r>
              <a:rPr lang="ru-RU" sz="2800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: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25475" y="5743594"/>
            <a:ext cx="2505075" cy="47148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latin typeface="Courier New"/>
                <a:ea typeface="Times New Roman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sort</a:t>
            </a:r>
            <a:r>
              <a:rPr lang="en-US" sz="2800" b="1" dirty="0">
                <a:latin typeface="Courier New"/>
                <a:ea typeface="Times New Roman"/>
              </a:rPr>
              <a:t>()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2876" y="0"/>
            <a:ext cx="8929718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Обработка массивов</a:t>
            </a:r>
            <a:endParaRPr kumimoji="0" lang="ru-RU" altLang="ru-RU" sz="54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https://bim.farvater.cloud/img/22563935.png"/>
          <p:cNvPicPr>
            <a:picLocks noChangeAspect="1" noChangeArrowheads="1"/>
          </p:cNvPicPr>
          <p:nvPr/>
        </p:nvPicPr>
        <p:blipFill>
          <a:blip r:embed="rId2"/>
          <a:srcRect l="14883" r="8222"/>
          <a:stretch>
            <a:fillRect/>
          </a:stretch>
        </p:blipFill>
        <p:spPr bwMode="auto">
          <a:xfrm>
            <a:off x="5786446" y="2071678"/>
            <a:ext cx="3046148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  <p:bldP spid="12" grpId="0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175" y="1054120"/>
            <a:ext cx="3618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Вывод результата</a:t>
            </a:r>
            <a:r>
              <a:rPr lang="ru-RU" sz="2800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: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5475" y="1538308"/>
            <a:ext cx="7948613" cy="1257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latin typeface="Courier New"/>
                <a:ea typeface="Times New Roman"/>
              </a:rPr>
              <a:t>Fout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open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output.txt"</a:t>
            </a:r>
            <a:r>
              <a:rPr lang="en-US" sz="2800" b="1" dirty="0"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"w</a:t>
            </a:r>
            <a:r>
              <a:rPr lang="en-US" sz="2800" b="1" dirty="0" smtClean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800" b="1" dirty="0" smtClean="0">
                <a:latin typeface="Courier New"/>
                <a:ea typeface="Times New Roman"/>
              </a:rPr>
              <a:t>)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latin typeface="Courier New"/>
                <a:ea typeface="Times New Roman"/>
              </a:rPr>
              <a:t>Fout.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write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err="1" smtClean="0">
                <a:latin typeface="Courier New"/>
                <a:ea typeface="Times New Roman"/>
              </a:rPr>
              <a:t>str</a:t>
            </a:r>
            <a:r>
              <a:rPr lang="en-US" sz="2800" b="1" smtClean="0">
                <a:latin typeface="Courier New"/>
                <a:ea typeface="Times New Roman"/>
              </a:rPr>
              <a:t>(A))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latin typeface="Courier New"/>
                <a:ea typeface="Times New Roman"/>
              </a:rPr>
              <a:t>Fout.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close</a:t>
            </a:r>
            <a:r>
              <a:rPr lang="en-US" sz="2800" b="1" dirty="0">
                <a:latin typeface="Courier New"/>
                <a:ea typeface="Times New Roman"/>
              </a:rPr>
              <a:t>()</a:t>
            </a:r>
            <a:endParaRPr lang="ru-RU" sz="2800" b="1" dirty="0">
              <a:latin typeface="Courier New"/>
              <a:ea typeface="Times New Roman"/>
            </a:endParaRPr>
          </a:p>
          <a:p>
            <a:pPr indent="90488">
              <a:lnSpc>
                <a:spcPct val="125000"/>
              </a:lnSpc>
              <a:defRPr/>
            </a:pP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175" y="2959105"/>
            <a:ext cx="1609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или так</a:t>
            </a:r>
            <a:r>
              <a:rPr lang="ru-RU" sz="2800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: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25475" y="3421067"/>
            <a:ext cx="7948613" cy="89058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x </a:t>
            </a: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A: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</a:t>
            </a:r>
            <a:r>
              <a:rPr lang="en-US" sz="2800" b="1" dirty="0" err="1">
                <a:latin typeface="Courier New"/>
                <a:ea typeface="Times New Roman"/>
              </a:rPr>
              <a:t>Fout.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write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Courier New"/>
                <a:ea typeface="Times New Roman"/>
              </a:rPr>
              <a:t>str</a:t>
            </a:r>
            <a:r>
              <a:rPr lang="en-US" sz="2800" b="1" dirty="0" smtClean="0">
                <a:latin typeface="Courier New"/>
                <a:ea typeface="Times New Roman"/>
              </a:rPr>
              <a:t>(x</a:t>
            </a:r>
            <a:r>
              <a:rPr lang="en-US" sz="2800" b="1" dirty="0">
                <a:latin typeface="Courier New"/>
                <a:ea typeface="Times New Roman"/>
              </a:rPr>
              <a:t>)+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"\n</a:t>
            </a:r>
            <a:r>
              <a:rPr lang="en-US" sz="2800" b="1" dirty="0" smtClean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800" b="1" dirty="0" smtClean="0">
                <a:latin typeface="Courier New"/>
                <a:ea typeface="Times New Roman"/>
              </a:rPr>
              <a:t>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2143116"/>
            <a:ext cx="2117887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[1, 2, 3]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21575" y="3429000"/>
            <a:ext cx="408012" cy="14135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4175" y="4421192"/>
            <a:ext cx="1609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или так</a:t>
            </a:r>
            <a:r>
              <a:rPr lang="ru-RU" sz="2800" kern="0" dirty="0">
                <a:solidFill>
                  <a:schemeClr val="accent1"/>
                </a:solidFill>
                <a:latin typeface="Arial"/>
                <a:ea typeface="+mj-ea"/>
                <a:cs typeface="+mj-cs"/>
              </a:rPr>
              <a:t>: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25475" y="4884742"/>
            <a:ext cx="7948613" cy="89058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x </a:t>
            </a:r>
            <a:r>
              <a:rPr lang="en-US" sz="2800" b="1" dirty="0">
                <a:solidFill>
                  <a:schemeClr val="tx2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A: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</a:t>
            </a:r>
            <a:r>
              <a:rPr lang="en-US" sz="2800" b="1" dirty="0" err="1">
                <a:latin typeface="Courier New"/>
                <a:ea typeface="Times New Roman"/>
              </a:rPr>
              <a:t>Fout.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write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urier New"/>
                <a:ea typeface="Times New Roman"/>
              </a:rPr>
              <a:t>"{: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4d}"</a:t>
            </a:r>
            <a:r>
              <a:rPr lang="en-US" sz="2800" b="1" dirty="0">
                <a:latin typeface="Courier New"/>
                <a:ea typeface="Times New Roman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format</a:t>
            </a:r>
            <a:r>
              <a:rPr lang="en-US" sz="2800" b="1" dirty="0">
                <a:latin typeface="Courier New"/>
                <a:ea typeface="Times New Roman"/>
              </a:rPr>
              <a:t>(x</a:t>
            </a:r>
            <a:r>
              <a:rPr lang="en-US" sz="2800" b="1" dirty="0" smtClean="0">
                <a:latin typeface="Courier New"/>
                <a:ea typeface="Times New Roman"/>
              </a:rPr>
              <a:t>))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86380" y="5975355"/>
            <a:ext cx="328770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42876" y="0"/>
            <a:ext cx="8929718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Обработка массивов</a:t>
            </a:r>
            <a:endParaRPr kumimoji="0" lang="ru-RU" altLang="ru-RU" sz="54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10" grpId="0" animBg="1"/>
      <p:bldP spid="11" grpId="0"/>
      <p:bldP spid="12" grpId="0" build="p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1928802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169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Обработка массивов из файла</vt:lpstr>
      <vt:lpstr>Обработка массивов</vt:lpstr>
      <vt:lpstr>Слайд 3</vt:lpstr>
      <vt:lpstr>Слайд 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Обработка массивов из файла</dc:title>
  <dc:creator>. я</dc:creator>
  <cp:lastModifiedBy>. я</cp:lastModifiedBy>
  <cp:revision>7</cp:revision>
  <dcterms:created xsi:type="dcterms:W3CDTF">2022-04-14T13:14:55Z</dcterms:created>
  <dcterms:modified xsi:type="dcterms:W3CDTF">2022-04-15T08:23:09Z</dcterms:modified>
</cp:coreProperties>
</file>