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4" r:id="rId2"/>
    <p:sldId id="258" r:id="rId3"/>
    <p:sldId id="288" r:id="rId4"/>
    <p:sldId id="28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1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18D4F-E985-4AEC-ADFB-6019EDBA0182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697E0-6E7D-468D-8C31-0E61D454B0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046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5C729-2A4D-4666-8874-8BCF8EAD8943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35119-C978-43C1-B436-3AC1C4BFD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15"/>
          <p:cNvSpPr>
            <a:spLocks noChangeArrowheads="1"/>
          </p:cNvSpPr>
          <p:nvPr/>
        </p:nvSpPr>
        <p:spPr bwMode="auto">
          <a:xfrm>
            <a:off x="428596" y="981075"/>
            <a:ext cx="8464579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u="sng" dirty="0">
                <a:solidFill>
                  <a:srgbClr val="000000"/>
                </a:solidFill>
              </a:rPr>
              <a:t>Вместо многоточия вставьте подходящие по смыслу слова</a:t>
            </a:r>
          </a:p>
          <a:p>
            <a:r>
              <a:rPr lang="ru-RU" sz="2400" b="1" i="1" dirty="0">
                <a:solidFill>
                  <a:srgbClr val="000000"/>
                </a:solidFill>
              </a:rPr>
              <a:t>1. У тела большей массы скорость изменяется …, про него говорят, что оно … инертно.</a:t>
            </a:r>
          </a:p>
          <a:p>
            <a:r>
              <a:rPr lang="ru-RU" sz="2400" b="1" i="1" dirty="0">
                <a:solidFill>
                  <a:srgbClr val="000000"/>
                </a:solidFill>
              </a:rPr>
              <a:t>2. Масса характеризует …</a:t>
            </a:r>
          </a:p>
          <a:p>
            <a:r>
              <a:rPr lang="ru-RU" sz="2400" b="1" i="1" dirty="0">
                <a:solidFill>
                  <a:srgbClr val="000000"/>
                </a:solidFill>
              </a:rPr>
              <a:t>3. Единица массы  в СИ …</a:t>
            </a:r>
          </a:p>
          <a:p>
            <a:r>
              <a:rPr lang="ru-RU" sz="2400" b="1" i="1" dirty="0">
                <a:solidFill>
                  <a:srgbClr val="000000"/>
                </a:solidFill>
              </a:rPr>
              <a:t>4. Массу тела можно определить …</a:t>
            </a:r>
          </a:p>
          <a:p>
            <a:r>
              <a:rPr lang="ru-RU" sz="2400" b="1" i="1" dirty="0">
                <a:solidFill>
                  <a:srgbClr val="000000"/>
                </a:solidFill>
              </a:rPr>
              <a:t>5. Эталон массы представляет собой …</a:t>
            </a:r>
          </a:p>
          <a:p>
            <a:r>
              <a:rPr lang="ru-RU" sz="2400" b="1" i="1" dirty="0">
                <a:solidFill>
                  <a:srgbClr val="000000"/>
                </a:solidFill>
              </a:rPr>
              <a:t>6. В 1 т содержится … кг.</a:t>
            </a:r>
          </a:p>
          <a:p>
            <a:r>
              <a:rPr lang="ru-RU" sz="2400" b="1" i="1" dirty="0">
                <a:solidFill>
                  <a:srgbClr val="000000"/>
                </a:solidFill>
              </a:rPr>
              <a:t>7. При выстреле из ружья большую скорость получает …, потому что ее масса …</a:t>
            </a:r>
          </a:p>
          <a:p>
            <a:r>
              <a:rPr lang="ru-RU" sz="2400" b="1" i="1" dirty="0">
                <a:solidFill>
                  <a:srgbClr val="000000"/>
                </a:solidFill>
              </a:rPr>
              <a:t>8. Если при взаимодействии друг с другом два тела изменяют свои скорости одинаково, то их массы …</a:t>
            </a:r>
          </a:p>
        </p:txBody>
      </p:sp>
      <p:pic>
        <p:nvPicPr>
          <p:cNvPr id="30727" name="Picture 19" descr="Рисунок2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96188" y="3357563"/>
            <a:ext cx="10668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943000" y="836613"/>
            <a:ext cx="7200900" cy="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28596" y="285728"/>
            <a:ext cx="8229600" cy="511156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Самое главное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 Идеальный вес: </a:t>
            </a: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3600" dirty="0">
                <a:solidFill>
                  <a:srgbClr val="C00000"/>
                </a:solidFill>
              </a:rPr>
              <a:t>как рассчитать индекс массы тела (ИМТ)? </a:t>
            </a:r>
            <a:br>
              <a:rPr lang="ru-RU" sz="3200" dirty="0"/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525963"/>
          </a:xfrm>
        </p:spPr>
        <p:txBody>
          <a:bodyPr>
            <a:normAutofit/>
          </a:bodyPr>
          <a:lstStyle/>
          <a:p>
            <a:r>
              <a:rPr lang="ru-RU" sz="2800" dirty="0"/>
              <a:t>Индекс массы тела можно вычислить по формуле: </a:t>
            </a:r>
          </a:p>
          <a:p>
            <a:pPr>
              <a:buNone/>
            </a:pPr>
            <a:r>
              <a:rPr lang="ru-RU" sz="2800" b="1" dirty="0"/>
              <a:t>    </a:t>
            </a:r>
            <a:r>
              <a:rPr lang="ru-RU" sz="900" b="1" dirty="0"/>
              <a:t>                </a:t>
            </a:r>
          </a:p>
          <a:p>
            <a:pPr>
              <a:buNone/>
            </a:pPr>
            <a:r>
              <a:rPr lang="ru-RU" sz="2800" b="1" dirty="0"/>
              <a:t>                      ИМТ = </a:t>
            </a:r>
            <a:endParaRPr lang="ru-RU" sz="2800" dirty="0"/>
          </a:p>
          <a:p>
            <a:endParaRPr lang="ru-RU" sz="2800" dirty="0"/>
          </a:p>
          <a:p>
            <a:r>
              <a:rPr lang="ru-RU" sz="2800" dirty="0"/>
              <a:t>Например, масса человека - 85 кг, рост =164см. Следовательно ИМТ в этом случае равен: </a:t>
            </a:r>
          </a:p>
          <a:p>
            <a:pPr>
              <a:buNone/>
            </a:pPr>
            <a:r>
              <a:rPr lang="ru-RU" sz="2800" dirty="0"/>
              <a:t>                       </a:t>
            </a:r>
          </a:p>
          <a:p>
            <a:pPr>
              <a:buNone/>
            </a:pPr>
            <a:r>
              <a:rPr lang="ru-RU" sz="2800" dirty="0"/>
              <a:t>                      ИМТ =</a:t>
            </a:r>
          </a:p>
          <a:p>
            <a:endParaRPr lang="ru-RU" sz="2800" dirty="0"/>
          </a:p>
        </p:txBody>
      </p:sp>
      <p:sp>
        <p:nvSpPr>
          <p:cNvPr id="4" name="Line 17"/>
          <p:cNvSpPr>
            <a:spLocks noChangeShapeType="1"/>
          </p:cNvSpPr>
          <p:nvPr/>
        </p:nvSpPr>
        <p:spPr bwMode="auto">
          <a:xfrm>
            <a:off x="857224" y="1643050"/>
            <a:ext cx="7200900" cy="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000900"/>
          </a:xfrm>
          <a:prstGeom prst="rect">
            <a:avLst/>
          </a:prstGeom>
          <a:noFill/>
          <a:ln w="1936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2857496"/>
            <a:ext cx="2111333" cy="819151"/>
          </a:xfrm>
          <a:prstGeom prst="rect">
            <a:avLst/>
          </a:prstGeom>
          <a:noFill/>
        </p:spPr>
      </p:pic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5286388"/>
            <a:ext cx="2856264" cy="9429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 Идеальный вес: </a:t>
            </a: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3600" dirty="0">
                <a:solidFill>
                  <a:srgbClr val="C00000"/>
                </a:solidFill>
              </a:rPr>
              <a:t>как рассчитать индекс массы тела (ИМТ)? </a:t>
            </a:r>
            <a:br>
              <a:rPr lang="ru-RU" sz="3200" dirty="0"/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" name="Line 17"/>
          <p:cNvSpPr>
            <a:spLocks noChangeShapeType="1"/>
          </p:cNvSpPr>
          <p:nvPr/>
        </p:nvSpPr>
        <p:spPr bwMode="auto">
          <a:xfrm>
            <a:off x="857224" y="1643050"/>
            <a:ext cx="7200900" cy="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000900"/>
          </a:xfrm>
          <a:prstGeom prst="rect">
            <a:avLst/>
          </a:prstGeom>
          <a:noFill/>
          <a:ln w="1936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71471" y="1879470"/>
          <a:ext cx="7786742" cy="440705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286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7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b="1" dirty="0"/>
                        <a:t>Индекс массы тела</a:t>
                      </a:r>
                      <a:endParaRPr lang="ru-RU" sz="18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b="1" dirty="0"/>
                        <a:t>Соответствие между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b="1" dirty="0"/>
                        <a:t>массой человека и его ростом</a:t>
                      </a:r>
                      <a:endParaRPr lang="ru-RU" sz="18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16 и менее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Выраженный дефицит массы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16—18,5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Недостаточная (дефицит) масса тела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18,5—25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Норма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2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25—30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Избыточная масса тела (</a:t>
                      </a:r>
                      <a:r>
                        <a:rPr lang="ru-RU" sz="1800" dirty="0" err="1"/>
                        <a:t>предожирение</a:t>
                      </a:r>
                      <a:r>
                        <a:rPr lang="ru-RU" sz="1800" dirty="0"/>
                        <a:t>)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30—35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Ожирение первой степени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35—40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Ожирение второй степени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2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40 и более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1800" dirty="0"/>
                        <a:t>Ожирение третьей степени (</a:t>
                      </a:r>
                      <a:r>
                        <a:rPr lang="ru-RU" sz="1800" dirty="0" err="1"/>
                        <a:t>морбидное</a:t>
                      </a:r>
                      <a:r>
                        <a:rPr lang="ru-RU" sz="1800" dirty="0"/>
                        <a:t>)</a:t>
                      </a:r>
                      <a:endParaRPr lang="ru-RU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71438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Ожирение – угроза здоровью.</a:t>
            </a:r>
          </a:p>
        </p:txBody>
      </p:sp>
      <p:sp>
        <p:nvSpPr>
          <p:cNvPr id="4" name="Line 17"/>
          <p:cNvSpPr>
            <a:spLocks noChangeShapeType="1"/>
          </p:cNvSpPr>
          <p:nvPr/>
        </p:nvSpPr>
        <p:spPr bwMode="auto">
          <a:xfrm>
            <a:off x="857224" y="857232"/>
            <a:ext cx="7200900" cy="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000900"/>
          </a:xfrm>
          <a:prstGeom prst="rect">
            <a:avLst/>
          </a:prstGeom>
          <a:noFill/>
          <a:ln w="1936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2643182"/>
          <a:ext cx="8286807" cy="358807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762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1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b="1" dirty="0"/>
                        <a:t>Типы массы тела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b="1" dirty="0"/>
                        <a:t>ИМТ (кг/м</a:t>
                      </a:r>
                      <a:r>
                        <a:rPr lang="ru-RU" sz="2000" b="1" baseline="30000" dirty="0"/>
                        <a:t>2</a:t>
                      </a:r>
                      <a:r>
                        <a:rPr lang="ru-RU" sz="2000" b="1" dirty="0"/>
                        <a:t>)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b="1" dirty="0"/>
                        <a:t>Риск сопутствующих заболеваний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1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Дефицит массы тела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&lt;18,5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Низкий (повышен риск других заболеваний)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5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/>
                        <a:t>Нормальная масса тела</a:t>
                      </a:r>
                      <a:endParaRPr lang="ru-RU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18,5-24,9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Обычный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5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/>
                        <a:t>Избыточная масса тела</a:t>
                      </a:r>
                      <a:endParaRPr lang="ru-RU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25,0-29,9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Повышенный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5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/>
                        <a:t>Ожирение I степени</a:t>
                      </a:r>
                      <a:endParaRPr lang="ru-RU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30,0-34,9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Высокий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5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/>
                        <a:t>Ожирение II степени</a:t>
                      </a:r>
                      <a:endParaRPr lang="ru-RU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35,0-39,9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Очень высокий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5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/>
                        <a:t>Ожирение III степени</a:t>
                      </a:r>
                      <a:endParaRPr lang="ru-RU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40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75"/>
                        </a:spcBef>
                        <a:spcAft>
                          <a:spcPts val="75"/>
                        </a:spcAft>
                      </a:pPr>
                      <a:r>
                        <a:rPr lang="ru-RU" sz="2000" dirty="0"/>
                        <a:t>Чрезвычайно высокий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428596" y="1000108"/>
            <a:ext cx="828680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12626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Индекс массы тела используют для определения степени ожирения и степени риска развития сердечнососудистых заболевай, диабета и других осложнений, связанных с избыточной массой тела и ожирением.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292</Words>
  <Application>Microsoft Office PowerPoint</Application>
  <PresentationFormat>Экран (4:3)</PresentationFormat>
  <Paragraphs>59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Презентация PowerPoint</vt:lpstr>
      <vt:lpstr> Идеальный вес:  как рассчитать индекс массы тела (ИМТ)?  </vt:lpstr>
      <vt:lpstr> Идеальный вес:  как рассчитать индекс массы тела (ИМТ)?  </vt:lpstr>
      <vt:lpstr>Ожирение – угроза здоровью.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Мария Шмалюх</cp:lastModifiedBy>
  <cp:revision>96</cp:revision>
  <dcterms:created xsi:type="dcterms:W3CDTF">2014-11-21T15:02:50Z</dcterms:created>
  <dcterms:modified xsi:type="dcterms:W3CDTF">2025-04-27T16:56:38Z</dcterms:modified>
</cp:coreProperties>
</file>