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D9E48-457C-4F04-8676-ADDD6B20C067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5060A-AE81-4682-AE7E-70E836936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6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5060A-AE81-4682-AE7E-70E836936D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2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0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4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9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6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2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7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3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2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6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0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B6A5-1030-4EE2-ADDC-F2707D7152F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847712"/>
            <a:ext cx="9342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Физические величины</a:t>
            </a:r>
          </a:p>
          <a:p>
            <a:pPr algn="ctr"/>
            <a:endParaRPr lang="ru-RU" sz="5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Скалярные</a:t>
            </a:r>
            <a:r>
              <a:rPr lang="ru-RU" sz="5400" b="1" i="1" dirty="0" smtClean="0">
                <a:solidFill>
                  <a:srgbClr val="002060"/>
                </a:solidFill>
              </a:rPr>
              <a:t>   </a:t>
            </a: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Векторные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053840" y="2682240"/>
            <a:ext cx="1219200" cy="9197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73240" y="2697480"/>
            <a:ext cx="1021080" cy="9045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40" y="526220"/>
                <a:ext cx="10942320" cy="2035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4000" b="1" i="1" dirty="0" smtClean="0">
                    <a:solidFill>
                      <a:srgbClr val="7030A0"/>
                    </a:solidFill>
                  </a:rPr>
                  <a:t>5</a:t>
                </a:r>
                <a:r>
                  <a:rPr lang="en-US" sz="4000" b="1" i="1" dirty="0" smtClean="0">
                    <a:solidFill>
                      <a:srgbClr val="7030A0"/>
                    </a:solidFill>
                  </a:rPr>
                  <a:t>.</a:t>
                </a:r>
                <a:r>
                  <a:rPr lang="ru-RU" sz="4000" b="1" i="1" dirty="0" smtClean="0">
                    <a:solidFill>
                      <a:srgbClr val="7030A0"/>
                    </a:solidFill>
                  </a:rPr>
                  <a:t>Векторное произведение двух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4000" b="1" dirty="0" smtClean="0">
                    <a:solidFill>
                      <a:srgbClr val="7030A0"/>
                    </a:solidFill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4000" i="1" dirty="0"/>
                  <a:t>- </a:t>
                </a:r>
                <a:r>
                  <a:rPr lang="ru-RU" sz="4000" i="1" dirty="0" smtClean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4000" dirty="0"/>
                  <a:t>= </a:t>
                </a:r>
                <a:r>
                  <a:rPr lang="en-US" sz="4000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i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4000" i="1" dirty="0"/>
                  <a:t>или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40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i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4000" dirty="0"/>
                  <a:t> </a:t>
                </a:r>
                <a:r>
                  <a:rPr lang="ru-RU" sz="2400" dirty="0" smtClean="0"/>
                  <a:t>х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ru-RU" sz="4000" i="1" dirty="0" smtClean="0"/>
                  <a:t>, модуль которого определяется формулой с=</a:t>
                </a:r>
                <a:r>
                  <a:rPr lang="en-US" sz="4000" i="1" dirty="0" err="1" smtClean="0"/>
                  <a:t>ab·sin</a:t>
                </a:r>
                <a:r>
                  <a:rPr lang="el-GR" sz="4000" i="1" dirty="0" smtClean="0"/>
                  <a:t>α</a:t>
                </a:r>
                <a:r>
                  <a:rPr lang="en-US" sz="4000" i="1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" y="526220"/>
                <a:ext cx="10942320" cy="2035494"/>
              </a:xfrm>
              <a:prstGeom prst="rect">
                <a:avLst/>
              </a:prstGeom>
              <a:blipFill rotWithShape="0">
                <a:blip r:embed="rId3"/>
                <a:stretch>
                  <a:fillRect t="-5389" r="-1616" b="-119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753" y="2561714"/>
            <a:ext cx="3407164" cy="35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6137" y="1243420"/>
                <a:ext cx="68884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i="1" dirty="0" smtClean="0">
                    <a:solidFill>
                      <a:srgbClr val="C00000"/>
                    </a:solidFill>
                  </a:rPr>
                  <a:t>Проекция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b="1" i="1" dirty="0" smtClean="0">
                    <a:solidFill>
                      <a:srgbClr val="C00000"/>
                    </a:solidFill>
                  </a:rPr>
                  <a:t> на ось х </a:t>
                </a:r>
                <a:r>
                  <a:rPr lang="ru-RU" sz="3600" b="1" i="1" dirty="0" smtClean="0">
                    <a:solidFill>
                      <a:srgbClr val="002060"/>
                    </a:solidFill>
                  </a:rPr>
                  <a:t>– это число а</a:t>
                </a:r>
                <a:r>
                  <a:rPr lang="ru-RU" sz="3600" b="1" i="1" baseline="-25000" dirty="0" smtClean="0">
                    <a:solidFill>
                      <a:srgbClr val="002060"/>
                    </a:solidFill>
                  </a:rPr>
                  <a:t>х</a:t>
                </a:r>
                <a:r>
                  <a:rPr lang="ru-RU" sz="3600" b="1" i="1" dirty="0" smtClean="0">
                    <a:solidFill>
                      <a:srgbClr val="002060"/>
                    </a:solidFill>
                  </a:rPr>
                  <a:t> = </a:t>
                </a:r>
                <a:r>
                  <a:rPr lang="en-US" sz="3600" b="1" dirty="0" smtClean="0">
                    <a:solidFill>
                      <a:srgbClr val="002060"/>
                    </a:solidFill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</a:rPr>
                  <a:t>|·cos</a:t>
                </a:r>
                <a:r>
                  <a:rPr lang="el-GR" sz="3600" b="1" dirty="0" smtClean="0">
                    <a:solidFill>
                      <a:srgbClr val="002060"/>
                    </a:solidFill>
                  </a:rPr>
                  <a:t>α</a:t>
                </a:r>
                <a:r>
                  <a:rPr lang="en-US" sz="3600" b="1" dirty="0" smtClean="0">
                    <a:solidFill>
                      <a:srgbClr val="002060"/>
                    </a:solidFill>
                  </a:rPr>
                  <a:t>= a· cos</a:t>
                </a:r>
                <a:r>
                  <a:rPr lang="el-GR" sz="3600" b="1" dirty="0" smtClean="0">
                    <a:solidFill>
                      <a:srgbClr val="002060"/>
                    </a:solidFill>
                  </a:rPr>
                  <a:t>α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.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137" y="1243420"/>
                <a:ext cx="688848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062" t="-8122" r="-1062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68680" y="521515"/>
            <a:ext cx="1075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</a:rPr>
              <a:t>6</a:t>
            </a:r>
            <a:r>
              <a:rPr lang="en-US" sz="4000" b="1" i="1" dirty="0" smtClean="0">
                <a:solidFill>
                  <a:srgbClr val="7030A0"/>
                </a:solidFill>
              </a:rPr>
              <a:t>.</a:t>
            </a:r>
            <a:r>
              <a:rPr lang="ru-RU" sz="4000" b="1" i="1" dirty="0" smtClean="0">
                <a:solidFill>
                  <a:srgbClr val="7030A0"/>
                </a:solidFill>
              </a:rPr>
              <a:t>Проекция вектора на координатную ось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8750" t="46032" r="70750" b="36118"/>
          <a:stretch/>
        </p:blipFill>
        <p:spPr>
          <a:xfrm>
            <a:off x="563880" y="1229400"/>
            <a:ext cx="3388874" cy="1788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" y="2676222"/>
            <a:ext cx="112852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Проекция обозначается той же буквой, что и вектор, с добавлением индекса, указывающего направление (ось), на которое спроектирован вектор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Проекция вектора на ось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– расстояние между точками пересечения оси с перпендикулярами, проведёнными из начала и конца вектора на ось.</a:t>
            </a:r>
          </a:p>
          <a:p>
            <a:r>
              <a:rPr lang="ru-RU" sz="3200" b="1" dirty="0" smtClean="0"/>
              <a:t>Если вектор образует с осью острый угол, то </a:t>
            </a:r>
            <a:r>
              <a:rPr lang="en-US" sz="3200" b="1" dirty="0" smtClean="0"/>
              <a:t>cos</a:t>
            </a:r>
            <a:r>
              <a:rPr lang="el-GR" sz="3200" b="1" dirty="0" smtClean="0"/>
              <a:t>α</a:t>
            </a:r>
            <a:r>
              <a:rPr lang="en-US" sz="3200" b="1" dirty="0" smtClean="0"/>
              <a:t>&gt;0,</a:t>
            </a:r>
            <a:r>
              <a:rPr lang="ru-RU" sz="3200" b="1" i="1" dirty="0" smtClean="0">
                <a:solidFill>
                  <a:srgbClr val="002060"/>
                </a:solidFill>
              </a:rPr>
              <a:t> а</a:t>
            </a:r>
            <a:r>
              <a:rPr lang="ru-RU" sz="3200" b="1" i="1" baseline="-25000" dirty="0" smtClean="0">
                <a:solidFill>
                  <a:srgbClr val="002060"/>
                </a:solidFill>
              </a:rPr>
              <a:t>х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&gt;0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34840" y="1229401"/>
                <a:ext cx="6888480" cy="275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i="1" dirty="0" smtClean="0"/>
                  <a:t>Получившиеся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ОА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200" b="1" i="1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baseline="-2500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acc>
                  </m:oMath>
                </a14:m>
                <a:r>
                  <a:rPr lang="en-US" sz="3200" b="1" i="1" dirty="0" smtClean="0"/>
                  <a:t> </a:t>
                </a:r>
                <a:r>
                  <a:rPr lang="ru-RU" sz="3200" b="1" i="1" dirty="0" smtClean="0"/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ОВ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200" b="1" i="1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baseline="-2500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acc>
                  </m:oMath>
                </a14:m>
                <a:r>
                  <a:rPr lang="en-US" sz="3200" b="1" i="1" dirty="0" smtClean="0"/>
                  <a:t> </a:t>
                </a:r>
                <a:r>
                  <a:rPr lang="ru-RU" sz="3200" dirty="0" smtClean="0"/>
                  <a:t>называют составляющими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b="1" i="1" dirty="0" smtClean="0"/>
                  <a:t> по заданным направлениям.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sz="3200" b="1" i="1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ru-RU" sz="3200" b="1" i="1" baseline="-2500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acc>
                  </m:oMath>
                </a14:m>
                <a:r>
                  <a:rPr lang="ru-RU" sz="3200" b="1" i="1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baseline="-2500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acc>
                  </m:oMath>
                </a14:m>
                <a:endParaRPr lang="ru-RU" sz="3200" b="1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40" y="1229401"/>
                <a:ext cx="6888480" cy="2755626"/>
              </a:xfrm>
              <a:prstGeom prst="rect">
                <a:avLst/>
              </a:prstGeom>
              <a:blipFill rotWithShape="0">
                <a:blip r:embed="rId3"/>
                <a:stretch>
                  <a:fillRect b="-6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68680" y="521515"/>
            <a:ext cx="1075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en-US" sz="4000" b="1" i="1" dirty="0" smtClean="0">
                <a:solidFill>
                  <a:srgbClr val="7030A0"/>
                </a:solidFill>
              </a:rPr>
              <a:t>7. </a:t>
            </a:r>
            <a:r>
              <a:rPr lang="ru-RU" sz="4000" b="1" i="1" dirty="0" smtClean="0">
                <a:solidFill>
                  <a:srgbClr val="7030A0"/>
                </a:solidFill>
              </a:rPr>
              <a:t>Разложение вектора на составляющие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2625" t="24901" r="7000" b="46418"/>
          <a:stretch/>
        </p:blipFill>
        <p:spPr>
          <a:xfrm>
            <a:off x="708660" y="1229401"/>
            <a:ext cx="3398520" cy="335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4340" y="1229401"/>
                <a:ext cx="10713720" cy="4927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i="1" u="sng" dirty="0" smtClean="0"/>
                  <a:t>Закон сложения скоростей</a:t>
                </a:r>
                <a:r>
                  <a:rPr lang="ru-RU" sz="2800" b="1" dirty="0"/>
                  <a:t>.</a:t>
                </a:r>
                <a:r>
                  <a:rPr lang="ru-RU" sz="2800" b="1" i="1" dirty="0"/>
                  <a:t> </a:t>
                </a:r>
                <a:r>
                  <a:rPr lang="ru-RU" sz="2800" dirty="0"/>
                  <a:t>Всякое движение можно представить как результат сложения нескольких движений, его составляющих. Иногда в задачах полезно рассматривать движение какого-либо тела относительно двух систем отсчета. Одну систему отсчета условно считают «неподвижной», а движение и скорость тела в этой системе называют </a:t>
                </a:r>
                <a:r>
                  <a:rPr lang="ru-RU" sz="2800" b="1" dirty="0"/>
                  <a:t>абсолютными</a:t>
                </a:r>
                <a:r>
                  <a:rPr lang="ru-RU" sz="2800" b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ʋ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абс</m:t>
                        </m:r>
                      </m:e>
                    </m:acc>
                  </m:oMath>
                </a14:m>
                <a:r>
                  <a:rPr lang="en-US" sz="2800" b="1" i="1" dirty="0" smtClean="0"/>
                  <a:t> </a:t>
                </a:r>
                <a:r>
                  <a:rPr lang="ru-RU" sz="2800" b="1" i="1" dirty="0" smtClean="0"/>
                  <a:t>. </a:t>
                </a:r>
                <a:r>
                  <a:rPr lang="ru-RU" sz="2800" dirty="0"/>
                  <a:t>Другая (условно «подвижная») система движется </a:t>
                </a:r>
                <a:r>
                  <a:rPr lang="ru-RU" sz="2800" u="sng" dirty="0"/>
                  <a:t>поступательно</a:t>
                </a:r>
                <a:r>
                  <a:rPr lang="ru-RU" sz="2800" dirty="0"/>
                  <a:t> с некоторой скоростью (называемой </a:t>
                </a:r>
                <a:r>
                  <a:rPr lang="ru-RU" sz="2800" b="1" dirty="0"/>
                  <a:t>переносной </a:t>
                </a:r>
                <a:r>
                  <a:rPr lang="ru-RU" sz="2800" b="1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ʋ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пер</m:t>
                        </m:r>
                      </m:e>
                    </m:acc>
                  </m:oMath>
                </a14:m>
                <a:r>
                  <a:rPr lang="ru-RU" sz="2800" dirty="0"/>
                  <a:t>)</a:t>
                </a:r>
                <a:r>
                  <a:rPr lang="ru-RU" sz="2800" b="1" i="1" dirty="0" smtClean="0"/>
                  <a:t> </a:t>
                </a:r>
                <a:r>
                  <a:rPr lang="ru-RU" sz="2800" dirty="0"/>
                  <a:t>относительно первой системы. Скорость тела относительно «подвижной» системы называется </a:t>
                </a:r>
                <a:r>
                  <a:rPr lang="ru-RU" sz="2800" b="1" dirty="0"/>
                  <a:t>относительной </a:t>
                </a:r>
                <a:r>
                  <a:rPr lang="ru-RU" sz="2800" dirty="0"/>
                  <a:t>скоростью</a:t>
                </a:r>
                <a:r>
                  <a:rPr lang="ru-RU" sz="2800" b="1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ʋ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отн</m:t>
                        </m:r>
                      </m:e>
                    </m:acc>
                  </m:oMath>
                </a14:m>
                <a:r>
                  <a:rPr lang="ru-RU" sz="2800" dirty="0"/>
                  <a:t> </a:t>
                </a:r>
                <a:endParaRPr lang="ru-RU" sz="2800" b="1" i="1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ʋ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абс</m:t>
                        </m:r>
                      </m:e>
                    </m:acc>
                  </m:oMath>
                </a14:m>
                <a:r>
                  <a:rPr lang="ru-RU" sz="2800" b="1" i="1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ʋ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отн</m:t>
                        </m:r>
                      </m:e>
                    </m:acc>
                  </m:oMath>
                </a14:m>
                <a:r>
                  <a:rPr lang="ru-RU" sz="2800" b="1" i="1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ʋ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пер</m:t>
                        </m:r>
                      </m:e>
                    </m:acc>
                  </m:oMath>
                </a14:m>
                <a:endParaRPr lang="ru-RU" sz="2800" b="1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" y="1229401"/>
                <a:ext cx="10713720" cy="4927696"/>
              </a:xfrm>
              <a:prstGeom prst="rect">
                <a:avLst/>
              </a:prstGeom>
              <a:blipFill rotWithShape="0">
                <a:blip r:embed="rId3"/>
                <a:stretch>
                  <a:fillRect l="-1024" t="-1238" r="-1820" b="-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68680" y="521515"/>
            <a:ext cx="1075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en-US" sz="4000" b="1" i="1" dirty="0" smtClean="0">
                <a:solidFill>
                  <a:srgbClr val="7030A0"/>
                </a:solidFill>
              </a:rPr>
              <a:t>7. </a:t>
            </a:r>
            <a:r>
              <a:rPr lang="ru-RU" sz="4000" b="1" i="1" dirty="0" smtClean="0">
                <a:solidFill>
                  <a:srgbClr val="7030A0"/>
                </a:solidFill>
              </a:rPr>
              <a:t>Разложение вектора на составляющие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69079" y="1578825"/>
                <a:ext cx="745031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i="1" dirty="0" smtClean="0">
                    <a:solidFill>
                      <a:srgbClr val="002060"/>
                    </a:solidFill>
                  </a:rPr>
                  <a:t>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ru-RU" sz="2800" b="1" i="1" dirty="0" smtClean="0">
                    <a:solidFill>
                      <a:srgbClr val="002060"/>
                    </a:solidFill>
                  </a:rPr>
                  <a:t> и</a:t>
                </a:r>
                <a:r>
                  <a:rPr lang="en-US" sz="2800" b="1" i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ru-RU" sz="2800" b="1" i="1" dirty="0" smtClean="0">
                    <a:solidFill>
                      <a:srgbClr val="002060"/>
                    </a:solidFill>
                  </a:rPr>
                  <a:t> называют </a:t>
                </a:r>
                <a:r>
                  <a:rPr lang="ru-RU" sz="2800" b="1" i="1" dirty="0" smtClean="0">
                    <a:solidFill>
                      <a:srgbClr val="FF0000"/>
                    </a:solidFill>
                  </a:rPr>
                  <a:t>единичными векторами или ортами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sz="2800" b="1" i="1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acc>
                  </m:oMath>
                </a14:m>
                <a:r>
                  <a:rPr lang="ru-RU" sz="2800" b="1" i="1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baseline="-2500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acc>
                  </m:oMath>
                </a14:m>
                <a:endParaRPr lang="ru-RU" sz="2800" b="1" i="1" dirty="0" smtClean="0"/>
              </a:p>
              <a:p>
                <a:pPr algn="ctr"/>
                <a:r>
                  <a:rPr lang="ru-RU" sz="2800" b="1" i="1" dirty="0" smtClean="0"/>
                  <a:t>Если векторы </a:t>
                </a:r>
                <a:r>
                  <a:rPr lang="ru-RU" sz="2800" b="1" i="1" dirty="0" err="1" smtClean="0"/>
                  <a:t>коллинеарны</a:t>
                </a:r>
                <a:r>
                  <a:rPr lang="ru-RU" sz="2800" b="1" i="1" dirty="0" smtClean="0"/>
                  <a:t>, то они пропорциональны, поэтому существуют такие числа </a:t>
                </a:r>
                <a:r>
                  <a:rPr lang="en-US" sz="2800" b="1" i="1" dirty="0" smtClean="0"/>
                  <a:t>m</a:t>
                </a:r>
                <a:r>
                  <a:rPr lang="ru-RU" sz="2800" b="1" i="1" dirty="0" smtClean="0"/>
                  <a:t> и</a:t>
                </a:r>
                <a:r>
                  <a:rPr lang="en-US" sz="2800" b="1" i="1" dirty="0" smtClean="0"/>
                  <a:t> n</a:t>
                </a:r>
                <a:r>
                  <a:rPr lang="ru-RU" sz="2800" b="1" i="1" dirty="0" smtClean="0"/>
                  <a:t>, что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acc>
                  </m:oMath>
                </a14:m>
                <a:r>
                  <a:rPr lang="ru-RU" sz="2800" b="1" i="1" dirty="0" smtClean="0"/>
                  <a:t> =</a:t>
                </a:r>
                <a:r>
                  <a:rPr lang="en-US" sz="2800" b="1" i="1" dirty="0" smtClean="0"/>
                  <a:t>m·</a:t>
                </a:r>
                <a:r>
                  <a:rPr lang="ru-RU" sz="2800" b="1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2800" b="1" i="1" dirty="0" smtClean="0"/>
                  <a:t> </a:t>
                </a:r>
                <a:r>
                  <a:rPr lang="ru-RU" sz="2800" b="1" i="1" dirty="0" smtClean="0"/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acc>
                  </m:oMath>
                </a14:m>
                <a:r>
                  <a:rPr lang="ru-RU" sz="2800" b="1" i="1" dirty="0" smtClean="0"/>
                  <a:t> =</a:t>
                </a:r>
                <a:r>
                  <a:rPr lang="en-US" sz="2800" b="1" i="1" dirty="0" smtClean="0"/>
                  <a:t>n·</a:t>
                </a:r>
                <a:r>
                  <a:rPr lang="ru-RU" sz="2800" b="1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2800" b="1" i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79" y="1578825"/>
                <a:ext cx="7450313" cy="3108543"/>
              </a:xfrm>
              <a:prstGeom prst="rect">
                <a:avLst/>
              </a:prstGeom>
              <a:blipFill rotWithShape="0">
                <a:blip r:embed="rId3"/>
                <a:stretch>
                  <a:fillRect t="-1961" b="-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85750" y="237744"/>
            <a:ext cx="116205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7030A0"/>
                </a:solidFill>
              </a:rPr>
              <a:t>8</a:t>
            </a:r>
            <a:r>
              <a:rPr lang="en-US" sz="3600" b="1" i="1" dirty="0" smtClean="0">
                <a:solidFill>
                  <a:srgbClr val="7030A0"/>
                </a:solidFill>
              </a:rPr>
              <a:t>. </a:t>
            </a:r>
            <a:r>
              <a:rPr lang="ru-RU" sz="3600" b="1" i="1" dirty="0" smtClean="0">
                <a:solidFill>
                  <a:srgbClr val="7030A0"/>
                </a:solidFill>
              </a:rPr>
              <a:t>Проектирование (проецирование) векторов на оси декартовой системы координат составляющие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1000" t="56670" r="56000" b="20208"/>
          <a:stretch/>
        </p:blipFill>
        <p:spPr>
          <a:xfrm>
            <a:off x="672607" y="1591703"/>
            <a:ext cx="3533962" cy="2355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2607" y="4426828"/>
                <a:ext cx="10404086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 </a:t>
                </a:r>
                <a:r>
                  <a:rPr lang="ru-RU" sz="2800" dirty="0" smtClean="0"/>
                  <a:t>Любой вектор на плоскости может быть представлен в виде:</a:t>
                </a:r>
                <a:endParaRPr lang="ru-RU" sz="2800" b="1" i="1" dirty="0" smtClean="0"/>
              </a:p>
              <a:p>
                <a:r>
                  <a:rPr lang="en-US" sz="2800" dirty="0" smtClean="0"/>
                  <a:t>m·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ru-RU" sz="2800" dirty="0" smtClean="0"/>
                  <a:t> +</a:t>
                </a:r>
                <a:r>
                  <a:rPr lang="en-US" sz="2800" dirty="0" smtClean="0"/>
                  <a:t> m·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 smtClean="0"/>
                  <a:t>    m=a</a:t>
                </a:r>
                <a:r>
                  <a:rPr lang="en-US" sz="2800" baseline="-25000" dirty="0" smtClean="0"/>
                  <a:t>x</a:t>
                </a:r>
                <a:r>
                  <a:rPr lang="en-US" sz="2800" dirty="0" smtClean="0"/>
                  <a:t>, n=a</a:t>
                </a:r>
                <a:r>
                  <a:rPr lang="en-US" sz="2800" baseline="-25000" dirty="0" smtClean="0"/>
                  <a:t>y</a:t>
                </a:r>
                <a:r>
                  <a:rPr lang="en-US" sz="2800" dirty="0" smtClean="0"/>
                  <a:t>.</a:t>
                </a:r>
                <a:r>
                  <a:rPr lang="ru-RU" sz="2800" dirty="0" smtClean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800" dirty="0" smtClean="0"/>
                  <a:t> = </a:t>
                </a:r>
                <a:r>
                  <a:rPr lang="en-US" sz="2800" dirty="0" smtClean="0"/>
                  <a:t>a</a:t>
                </a:r>
                <a:r>
                  <a:rPr lang="en-US" sz="2800" baseline="-25000" dirty="0" smtClean="0"/>
                  <a:t>x</a:t>
                </a:r>
                <a:r>
                  <a:rPr lang="en-US" sz="2800" dirty="0" smtClean="0"/>
                  <a:t> 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ru-RU" sz="2800" dirty="0" smtClean="0"/>
                  <a:t> +</a:t>
                </a:r>
                <a:r>
                  <a:rPr lang="en-US" sz="2800" dirty="0" smtClean="0"/>
                  <a:t> a</a:t>
                </a:r>
                <a:r>
                  <a:rPr lang="en-US" sz="2800" baseline="-25000" dirty="0" smtClean="0"/>
                  <a:t>y</a:t>
                </a:r>
                <a:r>
                  <a:rPr lang="en-US" sz="2800" dirty="0" smtClean="0"/>
                  <a:t>·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07" y="4426828"/>
                <a:ext cx="10404086" cy="1508105"/>
              </a:xfrm>
              <a:prstGeom prst="rect">
                <a:avLst/>
              </a:prstGeom>
              <a:blipFill rotWithShape="0">
                <a:blip r:embed="rId5"/>
                <a:stretch>
                  <a:fillRect l="-1172" b="-10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0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99360" y="1801675"/>
            <a:ext cx="6888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Операции над векторами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388620" y="421135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578198"/>
            <a:ext cx="1089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Вектор -</a:t>
            </a:r>
            <a:r>
              <a:rPr lang="ru-RU" sz="4000" b="1" i="1" dirty="0" smtClean="0">
                <a:solidFill>
                  <a:srgbClr val="002060"/>
                </a:solidFill>
              </a:rPr>
              <a:t> направленный отрезок прямой</a:t>
            </a:r>
          </a:p>
          <a:p>
            <a:pPr algn="ctr"/>
            <a:r>
              <a:rPr lang="ru-RU" sz="4000" b="1" i="1" dirty="0" smtClean="0"/>
              <a:t>Если конец вектора совпадает с его началом, то вектор называют </a:t>
            </a:r>
            <a:r>
              <a:rPr lang="ru-RU" sz="4000" b="1" i="1" dirty="0" smtClean="0">
                <a:solidFill>
                  <a:srgbClr val="C00000"/>
                </a:solidFill>
              </a:rPr>
              <a:t>нулевым</a:t>
            </a:r>
            <a:r>
              <a:rPr lang="ru-RU" sz="4000" b="1" i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Модуль вектора </a:t>
            </a:r>
            <a:r>
              <a:rPr lang="ru-RU" sz="4000" b="1" i="1" dirty="0" smtClean="0">
                <a:solidFill>
                  <a:srgbClr val="002060"/>
                </a:solidFill>
              </a:rPr>
              <a:t>– число, выражающее длину направленного отрезка.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2750" t="25766" r="33875" b="60894"/>
          <a:stretch/>
        </p:blipFill>
        <p:spPr>
          <a:xfrm>
            <a:off x="457200" y="3701834"/>
            <a:ext cx="3642360" cy="2279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8180" y="3646272"/>
            <a:ext cx="6438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/>
              <a:t>Векторы, лежащие на одной прямой или на параллельных прямых, называют </a:t>
            </a:r>
            <a:r>
              <a:rPr lang="ru-RU" sz="4000" b="1" i="1" dirty="0">
                <a:solidFill>
                  <a:srgbClr val="C00000"/>
                </a:solidFill>
              </a:rPr>
              <a:t>коллинеарными</a:t>
            </a:r>
            <a:r>
              <a:rPr lang="ru-RU" sz="40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06880" y="579220"/>
            <a:ext cx="688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 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25830" y="731113"/>
                <a:ext cx="10595610" cy="387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4000" dirty="0"/>
                  <a:t>Совпадающие по модулю коллинеарные векторы, имеющие одинаковое направление, считаются равными </a:t>
                </a:r>
                <a:r>
                  <a:rPr lang="ru-RU" sz="4000" b="1" dirty="0"/>
                  <a:t>друг другу</a:t>
                </a:r>
                <a:r>
                  <a:rPr lang="ru-RU" sz="4000" dirty="0"/>
                  <a:t>. </a:t>
                </a:r>
                <a:r>
                  <a:rPr lang="ru-RU" sz="4000" dirty="0" smtClean="0"/>
                  <a:t>Если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40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4000" dirty="0"/>
                  <a:t>то, по определению, </a:t>
                </a:r>
                <a:r>
                  <a:rPr lang="en-US" sz="4000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ru-RU" sz="4000" dirty="0" smtClean="0"/>
                  <a:t> = </a:t>
                </a:r>
                <a:r>
                  <a:rPr lang="en-US" sz="4000" dirty="0" smtClean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 smtClean="0"/>
                  <a:t>|</a:t>
                </a:r>
                <a:r>
                  <a:rPr lang="ru-RU" sz="4000" dirty="0" smtClean="0"/>
                  <a:t>  (а=</a:t>
                </a:r>
                <a:r>
                  <a:rPr lang="en-US" sz="4000" dirty="0" smtClean="0"/>
                  <a:t>b</a:t>
                </a:r>
                <a:r>
                  <a:rPr lang="ru-RU" sz="4000" dirty="0" smtClean="0"/>
                  <a:t>), </a:t>
                </a:r>
                <a:r>
                  <a:rPr lang="ru-RU" sz="4000" dirty="0"/>
                  <a:t>обратное утверждение не всегда </a:t>
                </a:r>
                <a:r>
                  <a:rPr lang="ru-RU" sz="4000" dirty="0" smtClean="0"/>
                  <a:t>справедливо</a:t>
                </a:r>
                <a:endParaRPr lang="ru-RU" sz="4000" dirty="0"/>
              </a:p>
              <a:p>
                <a:pPr algn="ctr"/>
                <a:endParaRPr lang="ru-RU" sz="40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30" y="731113"/>
                <a:ext cx="10595610" cy="3876639"/>
              </a:xfrm>
              <a:prstGeom prst="rect">
                <a:avLst/>
              </a:prstGeom>
              <a:blipFill rotWithShape="0">
                <a:blip r:embed="rId3"/>
                <a:stretch>
                  <a:fillRect l="-460" t="-2830" r="-1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7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46960" y="521515"/>
            <a:ext cx="688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en-US" sz="4000" b="1" i="1" dirty="0" smtClean="0">
                <a:solidFill>
                  <a:srgbClr val="7030A0"/>
                </a:solidFill>
              </a:rPr>
              <a:t>1.C</a:t>
            </a:r>
            <a:r>
              <a:rPr lang="ru-RU" sz="4000" b="1" i="1" dirty="0" smtClean="0">
                <a:solidFill>
                  <a:srgbClr val="7030A0"/>
                </a:solidFill>
              </a:rPr>
              <a:t>ложение векторов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0125" t="31991" r="66625" b="46220"/>
          <a:stretch/>
        </p:blipFill>
        <p:spPr>
          <a:xfrm>
            <a:off x="590186" y="1030288"/>
            <a:ext cx="3513548" cy="2272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8000" t="64031" r="75750" b="10623"/>
          <a:stretch/>
        </p:blipFill>
        <p:spPr>
          <a:xfrm>
            <a:off x="557772" y="3602038"/>
            <a:ext cx="3115068" cy="2524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38336" y="1668669"/>
                <a:ext cx="6420214" cy="1319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а) Правило параллелограмма</a:t>
                </a:r>
                <a:endParaRPr lang="ru-RU" sz="36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336" y="1668669"/>
                <a:ext cx="6420214" cy="1319015"/>
              </a:xfrm>
              <a:prstGeom prst="rect">
                <a:avLst/>
              </a:prstGeom>
              <a:blipFill rotWithShape="0">
                <a:blip r:embed="rId5"/>
                <a:stretch>
                  <a:fillRect l="-2944" t="-7407" b="-14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62500" y="3008957"/>
                <a:ext cx="6420214" cy="1319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б) Правило треугольника</a:t>
                </a:r>
                <a:endParaRPr lang="ru-RU" sz="36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36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dirty="0" smtClean="0"/>
                  <a:t>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3008957"/>
                <a:ext cx="6420214" cy="1319015"/>
              </a:xfrm>
              <a:prstGeom prst="rect">
                <a:avLst/>
              </a:prstGeom>
              <a:blipFill rotWithShape="0">
                <a:blip r:embed="rId6"/>
                <a:stretch>
                  <a:fillRect l="-2849" t="-7407" b="-14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47786" y="4429919"/>
                <a:ext cx="64202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в) Правило многоугольника</a:t>
                </a:r>
                <a:endParaRPr lang="ru-RU" sz="36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ru-RU" sz="36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ru-RU" sz="36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ru-RU" sz="36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dirty="0" smtClean="0"/>
                  <a:t>+…+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786" y="4429919"/>
                <a:ext cx="6420214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2944" t="-8122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4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99360" y="551995"/>
            <a:ext cx="688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</a:rPr>
              <a:t>2.</a:t>
            </a:r>
            <a:r>
              <a:rPr lang="ru-RU" sz="4000" b="1" i="1" dirty="0" smtClean="0">
                <a:solidFill>
                  <a:srgbClr val="7030A0"/>
                </a:solidFill>
              </a:rPr>
              <a:t>Вычитание векторов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9875" t="37351" r="33875" b="39304"/>
          <a:stretch/>
        </p:blipFill>
        <p:spPr>
          <a:xfrm>
            <a:off x="552450" y="1826160"/>
            <a:ext cx="3562350" cy="2682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0" y="2043427"/>
                <a:ext cx="7620000" cy="2036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 Разность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dirty="0" smtClean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3600" b="1" dirty="0" smtClean="0"/>
                  <a:t> </a:t>
                </a:r>
                <a:r>
                  <a:rPr lang="ru-RU" sz="3600" dirty="0" smtClean="0"/>
                  <a:t>называют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ru-RU" sz="3600" dirty="0" smtClean="0"/>
                  <a:t>, при котором</a:t>
                </a:r>
                <a:r>
                  <a:rPr lang="en-US" sz="3600" dirty="0" smtClean="0"/>
                  <a:t> </a:t>
                </a:r>
                <a:r>
                  <a:rPr lang="ru-RU" sz="3600" dirty="0" smtClean="0"/>
                  <a:t> </a:t>
                </a:r>
                <a:endParaRPr lang="ru-RU" sz="3600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ru-RU" sz="36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043427"/>
                <a:ext cx="7620000" cy="2036904"/>
              </a:xfrm>
              <a:prstGeom prst="rect">
                <a:avLst/>
              </a:prstGeom>
              <a:blipFill rotWithShape="0">
                <a:blip r:embed="rId4"/>
                <a:stretch>
                  <a:fillRect l="-2400" t="-299" b="-89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2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23210" y="1830249"/>
                <a:ext cx="8766810" cy="3617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i="1" dirty="0" smtClean="0">
                    <a:solidFill>
                      <a:srgbClr val="C00000"/>
                    </a:solidFill>
                  </a:rPr>
                  <a:t>Произведение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b="1" i="1" dirty="0" smtClean="0">
                    <a:solidFill>
                      <a:srgbClr val="C00000"/>
                    </a:solidFill>
                  </a:rPr>
                  <a:t> на скаляр (число) </a:t>
                </a:r>
                <a:r>
                  <a:rPr lang="en-US" sz="3600" b="1" i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ru-RU" sz="3600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3600" b="1" i="1" dirty="0" smtClean="0">
                    <a:solidFill>
                      <a:srgbClr val="002060"/>
                    </a:solidFill>
                  </a:rPr>
                  <a:t>–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sz="3600" b="1" i="1" dirty="0" smtClean="0">
                    <a:solidFill>
                      <a:srgbClr val="002060"/>
                    </a:solidFill>
                  </a:rPr>
                  <a:t>, коллинеарный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sz="3600" b="1" i="1" dirty="0" smtClean="0">
                    <a:solidFill>
                      <a:srgbClr val="002060"/>
                    </a:solidFill>
                  </a:rPr>
                  <a:t>, направленный в ту же сторону, что 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sz="3600" b="1" i="1" dirty="0" smtClean="0">
                    <a:solidFill>
                      <a:srgbClr val="002060"/>
                    </a:solidFill>
                  </a:rPr>
                  <a:t>, если </a:t>
                </a:r>
                <a:r>
                  <a:rPr lang="en-US" sz="3600" b="1" i="1" dirty="0" smtClean="0">
                    <a:solidFill>
                      <a:srgbClr val="002060"/>
                    </a:solidFill>
                  </a:rPr>
                  <a:t>k˃</a:t>
                </a:r>
                <a:r>
                  <a:rPr lang="ru-RU" sz="3600" b="1" i="1" dirty="0" smtClean="0">
                    <a:solidFill>
                      <a:srgbClr val="002060"/>
                    </a:solidFill>
                  </a:rPr>
                  <a:t>0, и в противоположную сторону, если </a:t>
                </a:r>
                <a:r>
                  <a:rPr lang="en-US" sz="3600" b="1" i="1" dirty="0" smtClean="0">
                    <a:solidFill>
                      <a:srgbClr val="002060"/>
                    </a:solidFill>
                  </a:rPr>
                  <a:t>k˂</a:t>
                </a:r>
                <a:r>
                  <a:rPr lang="ru-RU" sz="3600" b="1" i="1" dirty="0" smtClean="0">
                    <a:solidFill>
                      <a:srgbClr val="002060"/>
                    </a:solidFill>
                  </a:rPr>
                  <a:t>0 и модуль которого равен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b="1" i="1" dirty="0" smtClean="0">
                    <a:solidFill>
                      <a:srgbClr val="002060"/>
                    </a:solidFill>
                  </a:rPr>
                  <a:t> =|k|·</a:t>
                </a:r>
                <a:r>
                  <a:rPr lang="ru-RU" sz="3600" b="1" i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ru-RU" sz="36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210" y="1830249"/>
                <a:ext cx="8766810" cy="3617401"/>
              </a:xfrm>
              <a:prstGeom prst="rect">
                <a:avLst/>
              </a:prstGeom>
              <a:blipFill rotWithShape="0">
                <a:blip r:embed="rId3"/>
                <a:stretch>
                  <a:fillRect t="-2525" r="-70"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46960" y="521515"/>
            <a:ext cx="801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</a:rPr>
              <a:t>3</a:t>
            </a:r>
            <a:r>
              <a:rPr lang="en-US" sz="4000" b="1" i="1" dirty="0" smtClean="0">
                <a:solidFill>
                  <a:srgbClr val="7030A0"/>
                </a:solidFill>
              </a:rPr>
              <a:t>.</a:t>
            </a:r>
            <a:r>
              <a:rPr lang="ru-RU" sz="4000" b="1" i="1" dirty="0" smtClean="0">
                <a:solidFill>
                  <a:srgbClr val="7030A0"/>
                </a:solidFill>
              </a:rPr>
              <a:t>Умножение вектора на скаляр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7625" t="52224" r="4625" b="29545"/>
          <a:stretch/>
        </p:blipFill>
        <p:spPr>
          <a:xfrm>
            <a:off x="434340" y="1559352"/>
            <a:ext cx="2821305" cy="22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461963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0120" y="676345"/>
                <a:ext cx="10622280" cy="4770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dirty="0" smtClean="0">
                    <a:solidFill>
                      <a:srgbClr val="7030A0"/>
                    </a:solidFill>
                  </a:rPr>
                  <a:t>4.C</a:t>
                </a:r>
                <a:r>
                  <a:rPr lang="ru-RU" sz="3600" b="1" i="1" dirty="0" err="1" smtClean="0">
                    <a:solidFill>
                      <a:srgbClr val="7030A0"/>
                    </a:solidFill>
                  </a:rPr>
                  <a:t>калярное</a:t>
                </a:r>
                <a:r>
                  <a:rPr lang="ru-RU" sz="3600" b="1" i="1" dirty="0" smtClean="0">
                    <a:solidFill>
                      <a:srgbClr val="7030A0"/>
                    </a:solidFill>
                  </a:rPr>
                  <a:t> произведение двух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b="1" dirty="0" smtClean="0">
                    <a:solidFill>
                      <a:srgbClr val="7030A0"/>
                    </a:solidFill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sz="3600" b="1" i="1" dirty="0" smtClean="0">
                    <a:solidFill>
                      <a:srgbClr val="7030A0"/>
                    </a:solidFill>
                  </a:rPr>
                  <a:t>  </a:t>
                </a:r>
                <a:r>
                  <a:rPr lang="ru-RU" sz="3600" i="1" dirty="0"/>
                  <a:t>- скаляр, величина которого равна произведению модулей этих векторов на косинус угла между ними </a:t>
                </a:r>
                <a:r>
                  <a:rPr lang="ru-RU" sz="3600" dirty="0"/>
                  <a:t>(обозначается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</a:rPr>
                  <a:t> 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3600" i="1" dirty="0" smtClean="0">
                    <a:solidFill>
                      <a:schemeClr val="tx1"/>
                    </a:solidFill>
                  </a:rPr>
                  <a:t>).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</a:rPr>
                  <a:t> 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ru-RU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i="1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</a:rPr>
                  <a:t> ·</a:t>
                </a:r>
                <a:r>
                  <a:rPr lang="ru-RU" sz="3600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i="1" dirty="0" smtClean="0">
                    <a:solidFill>
                      <a:schemeClr val="tx1"/>
                    </a:solidFill>
                  </a:rPr>
                  <a:t> · </a:t>
                </a:r>
                <a:r>
                  <a:rPr lang="en-US" sz="3600" i="1" dirty="0" smtClean="0">
                    <a:solidFill>
                      <a:schemeClr val="tx1"/>
                    </a:solidFill>
                  </a:rPr>
                  <a:t>cos</a:t>
                </a:r>
                <a:r>
                  <a:rPr lang="el-GR" sz="3600" i="1" dirty="0" smtClean="0">
                    <a:solidFill>
                      <a:schemeClr val="tx1"/>
                    </a:solidFill>
                  </a:rPr>
                  <a:t>α</a:t>
                </a:r>
                <a:endParaRPr lang="en-US" sz="3600" i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ru-RU" sz="3600" i="1" dirty="0" smtClean="0"/>
              </a:p>
              <a:p>
                <a:pPr algn="ctr"/>
                <a:r>
                  <a:rPr lang="ru-RU" sz="3600" i="1" dirty="0" smtClean="0"/>
                  <a:t>Если скалярное произведение двух ненулевых векторов =0, то эти векторы перпендикулярны.</a:t>
                </a:r>
                <a:endParaRPr lang="ru-RU" sz="3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676345"/>
                <a:ext cx="10622280" cy="4770601"/>
              </a:xfrm>
              <a:prstGeom prst="rect">
                <a:avLst/>
              </a:prstGeom>
              <a:blipFill rotWithShape="0">
                <a:blip r:embed="rId3"/>
                <a:stretch>
                  <a:fillRect t="-255" b="-38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40" y="526220"/>
                <a:ext cx="10942320" cy="562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4000" b="1" i="1" dirty="0" smtClean="0">
                    <a:solidFill>
                      <a:srgbClr val="7030A0"/>
                    </a:solidFill>
                  </a:rPr>
                  <a:t>5</a:t>
                </a:r>
                <a:r>
                  <a:rPr lang="en-US" sz="4000" b="1" i="1" dirty="0" smtClean="0">
                    <a:solidFill>
                      <a:srgbClr val="7030A0"/>
                    </a:solidFill>
                  </a:rPr>
                  <a:t>.</a:t>
                </a:r>
                <a:r>
                  <a:rPr lang="ru-RU" sz="4000" b="1" i="1" dirty="0" smtClean="0">
                    <a:solidFill>
                      <a:srgbClr val="7030A0"/>
                    </a:solidFill>
                  </a:rPr>
                  <a:t>Векторное произведение двух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4000" b="1" dirty="0" smtClean="0">
                    <a:solidFill>
                      <a:srgbClr val="7030A0"/>
                    </a:solidFill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4000" i="1" dirty="0"/>
                  <a:t>- </a:t>
                </a:r>
                <a:r>
                  <a:rPr lang="ru-RU" sz="4000" i="1" dirty="0" smtClean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4000" dirty="0"/>
                  <a:t>= </a:t>
                </a:r>
                <a:r>
                  <a:rPr lang="en-US" sz="4000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i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4000" i="1" dirty="0"/>
                  <a:t>или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40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i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4000" dirty="0"/>
                  <a:t> </a:t>
                </a:r>
                <a:r>
                  <a:rPr lang="ru-RU" sz="2400" dirty="0" smtClean="0"/>
                  <a:t>х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ru-RU" sz="4000" i="1" dirty="0" smtClean="0"/>
                  <a:t>, модуль которого определяется формулой с=</a:t>
                </a:r>
                <a:r>
                  <a:rPr lang="en-US" sz="4000" i="1" dirty="0" err="1" smtClean="0"/>
                  <a:t>ab·sin</a:t>
                </a:r>
                <a:r>
                  <a:rPr lang="el-GR" sz="4000" i="1" dirty="0" smtClean="0"/>
                  <a:t>α</a:t>
                </a:r>
                <a:r>
                  <a:rPr lang="en-US" sz="4000" i="1" dirty="0" smtClean="0"/>
                  <a:t>.</a:t>
                </a:r>
              </a:p>
              <a:p>
                <a:pPr algn="ctr"/>
                <a:r>
                  <a:rPr lang="ru-RU" sz="3200" i="1" dirty="0" smtClean="0"/>
                  <a:t>Расположен этот вектор перпендикулярно обоим векторам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i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ru-RU" sz="3200" i="1" dirty="0" smtClean="0"/>
                  <a:t>, а его направление определяется по </a:t>
                </a:r>
                <a:r>
                  <a:rPr lang="ru-RU" sz="3200" b="1" i="1" dirty="0" smtClean="0">
                    <a:solidFill>
                      <a:srgbClr val="C00000"/>
                    </a:solidFill>
                  </a:rPr>
                  <a:t>правилу правого буравчика </a:t>
                </a:r>
                <a:r>
                  <a:rPr lang="ru-RU" sz="3200" i="1" dirty="0" smtClean="0"/>
                  <a:t>– будем мысленно вращать буравчик (винт) по направлению от первого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i="1" dirty="0" smtClean="0"/>
                  <a:t>,  ко второму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3200" i="1" dirty="0" smtClean="0"/>
                  <a:t>, тогда направление поступательного движения буравчика покажет направление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sz="3200" i="1" dirty="0" smtClean="0"/>
                  <a:t>.</a:t>
                </a:r>
              </a:p>
              <a:p>
                <a:pPr algn="ctr"/>
                <a:r>
                  <a:rPr lang="ru-RU" sz="32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Не выполняется переместительный закон.</a:t>
                </a:r>
                <a:endParaRPr lang="ru-RU" sz="3200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" y="526220"/>
                <a:ext cx="10942320" cy="5628592"/>
              </a:xfrm>
              <a:prstGeom prst="rect">
                <a:avLst/>
              </a:prstGeom>
              <a:blipFill rotWithShape="0">
                <a:blip r:embed="rId3"/>
                <a:stretch>
                  <a:fillRect l="-1281" t="-1948" r="-2173" b="-2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5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281</Words>
  <Application>Microsoft Office PowerPoint</Application>
  <PresentationFormat>Широкоэкранный</PresentationFormat>
  <Paragraphs>51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ADSA</dc:creator>
  <cp:lastModifiedBy>user</cp:lastModifiedBy>
  <cp:revision>26</cp:revision>
  <dcterms:created xsi:type="dcterms:W3CDTF">2022-09-06T21:07:47Z</dcterms:created>
  <dcterms:modified xsi:type="dcterms:W3CDTF">2025-09-03T09:38:19Z</dcterms:modified>
</cp:coreProperties>
</file>