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59" r:id="rId4"/>
    <p:sldId id="258" r:id="rId5"/>
    <p:sldId id="260" r:id="rId6"/>
    <p:sldId id="261" r:id="rId7"/>
    <p:sldId id="267" r:id="rId8"/>
    <p:sldId id="268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54CB1DB-4E71-4372-B3E6-0A15596CCC7D}">
          <p14:sldIdLst>
            <p14:sldId id="256"/>
            <p14:sldId id="269"/>
            <p14:sldId id="259"/>
            <p14:sldId id="258"/>
            <p14:sldId id="260"/>
            <p14:sldId id="261"/>
          </p14:sldIdLst>
        </p14:section>
        <p14:section name="Раздел без заголовка" id="{607F7ADD-B435-4209-8B8C-F62D194C0B62}">
          <p14:sldIdLst>
            <p14:sldId id="267"/>
            <p14:sldId id="268"/>
            <p14:sldId id="262"/>
            <p14:sldId id="263"/>
            <p14:sldId id="264"/>
            <p14:sldId id="265"/>
            <p14:sldId id="266"/>
          </p14:sldIdLst>
        </p14:section>
        <p14:section name="Раздел без заголовка" id="{1C6EC372-A884-4C83-A02B-8C1D7EDC464A}">
          <p14:sldIdLst/>
        </p14:section>
        <p14:section name="Раздел без заголовка" id="{C3F4812F-BA54-4891-AA1B-501C6F0A660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82B78-1156-4A1D-BB40-8D7FE3893184}" type="datetimeFigureOut">
              <a:rPr lang="ru-RU" smtClean="0"/>
              <a:pPr/>
              <a:t>04.11.2025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71700-BF63-48FB-9A97-87DC0B8D6B7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C00000"/>
                </a:solidFill>
              </a:rPr>
              <a:t>Орфоэпическая норма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Ударение</a:t>
            </a:r>
            <a:r>
              <a:rPr lang="ru-RU" dirty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Запомните трудные слова с ударением на 1 слоге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57422" y="1600200"/>
            <a:ext cx="4500594" cy="50435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нОгтя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срЕдства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кУхонный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слИвовый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зАгнутый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прИнятый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сОгнутый</a:t>
            </a:r>
            <a:endParaRPr lang="ru-RU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dirty="0" err="1">
                <a:solidFill>
                  <a:srgbClr val="C00000"/>
                </a:solidFill>
              </a:rPr>
              <a:t>зАгодя</a:t>
            </a:r>
            <a:endParaRPr lang="ru-RU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107157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Запомните трудные слова с ударением на 2 слоге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86412"/>
          </a:xfrm>
        </p:spPr>
        <p:txBody>
          <a:bodyPr>
            <a:normAutofit fontScale="92500" lnSpcReduction="10000"/>
          </a:bodyPr>
          <a:lstStyle/>
          <a:p>
            <a:r>
              <a:rPr lang="ru-RU" dirty="0" err="1">
                <a:solidFill>
                  <a:srgbClr val="C00000"/>
                </a:solidFill>
              </a:rPr>
              <a:t>бухгАлтеров</a:t>
            </a:r>
            <a:r>
              <a:rPr lang="ru-RU" dirty="0">
                <a:solidFill>
                  <a:srgbClr val="C00000"/>
                </a:solidFill>
              </a:rPr>
              <a:t>                               </a:t>
            </a:r>
            <a:r>
              <a:rPr lang="ru-RU" dirty="0" err="1">
                <a:solidFill>
                  <a:srgbClr val="C00000"/>
                </a:solidFill>
              </a:rPr>
              <a:t>молЯщий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кремЕнь</a:t>
            </a:r>
            <a:r>
              <a:rPr lang="ru-RU" dirty="0">
                <a:solidFill>
                  <a:srgbClr val="C00000"/>
                </a:solidFill>
              </a:rPr>
              <a:t> 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нажИвший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намЕрение</a:t>
            </a:r>
            <a:r>
              <a:rPr lang="ru-RU" dirty="0">
                <a:solidFill>
                  <a:srgbClr val="C00000"/>
                </a:solidFill>
              </a:rPr>
              <a:t>                                 </a:t>
            </a:r>
            <a:r>
              <a:rPr lang="ru-RU" dirty="0" err="1">
                <a:solidFill>
                  <a:srgbClr val="C00000"/>
                </a:solidFill>
              </a:rPr>
              <a:t>понЯвший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сирОты</a:t>
            </a:r>
            <a:r>
              <a:rPr lang="ru-RU" dirty="0">
                <a:solidFill>
                  <a:srgbClr val="C00000"/>
                </a:solidFill>
              </a:rPr>
              <a:t>   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балУясь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столЯр</a:t>
            </a:r>
            <a:r>
              <a:rPr lang="ru-RU" dirty="0">
                <a:solidFill>
                  <a:srgbClr val="C00000"/>
                </a:solidFill>
              </a:rPr>
              <a:t>    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донЕльзя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экспЕрт</a:t>
            </a:r>
            <a:r>
              <a:rPr lang="ru-RU" dirty="0">
                <a:solidFill>
                  <a:srgbClr val="C00000"/>
                </a:solidFill>
              </a:rPr>
              <a:t>   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завИдно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красИвее</a:t>
            </a:r>
            <a:r>
              <a:rPr lang="ru-RU" dirty="0">
                <a:solidFill>
                  <a:srgbClr val="C00000"/>
                </a:solidFill>
              </a:rPr>
              <a:t>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надОлго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оптОвый</a:t>
            </a:r>
            <a:r>
              <a:rPr lang="ru-RU" dirty="0">
                <a:solidFill>
                  <a:srgbClr val="C00000"/>
                </a:solidFill>
              </a:rPr>
              <a:t>                                      </a:t>
            </a:r>
            <a:r>
              <a:rPr lang="ru-RU" dirty="0" err="1">
                <a:solidFill>
                  <a:srgbClr val="C00000"/>
                </a:solidFill>
              </a:rPr>
              <a:t>исчЕрпав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балОванный</a:t>
            </a:r>
            <a:endParaRPr lang="ru-RU" dirty="0">
              <a:solidFill>
                <a:srgbClr val="C00000"/>
              </a:solidFill>
            </a:endParaRPr>
          </a:p>
          <a:p>
            <a:r>
              <a:rPr lang="ru-RU" dirty="0" err="1">
                <a:solidFill>
                  <a:srgbClr val="C00000"/>
                </a:solidFill>
              </a:rPr>
              <a:t>кормЯщий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86874" cy="108266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Запомните трудные слова с ударением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1428736"/>
            <a:ext cx="4143404" cy="4697427"/>
          </a:xfrm>
        </p:spPr>
        <p:txBody>
          <a:bodyPr/>
          <a:lstStyle/>
          <a:p>
            <a:pPr>
              <a:buNone/>
            </a:pPr>
            <a:r>
              <a:rPr lang="ru-RU" sz="3600" dirty="0" err="1">
                <a:solidFill>
                  <a:srgbClr val="C00000"/>
                </a:solidFill>
              </a:rPr>
              <a:t>диспанЕр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3600" dirty="0" err="1">
                <a:solidFill>
                  <a:srgbClr val="C00000"/>
                </a:solidFill>
              </a:rPr>
              <a:t>еретИк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3600" dirty="0" err="1">
                <a:solidFill>
                  <a:srgbClr val="C00000"/>
                </a:solidFill>
              </a:rPr>
              <a:t>жалюзИ</a:t>
            </a:r>
            <a:endParaRPr lang="ru-RU" sz="3600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sz="3600" dirty="0" err="1">
                <a:solidFill>
                  <a:srgbClr val="C00000"/>
                </a:solidFill>
              </a:rPr>
              <a:t>вероисповЕдание</a:t>
            </a:r>
            <a:endParaRPr lang="ru-RU" sz="3600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Запомните слова с буквой Ё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643042" y="857232"/>
            <a:ext cx="5857916" cy="57864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включЁн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включЁнный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заселЁн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заселЁнный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наделЁн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наделЁнный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ободрЁн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ободрЁнный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обострЁн</a:t>
            </a:r>
            <a:r>
              <a:rPr lang="ru-RU" dirty="0">
                <a:solidFill>
                  <a:srgbClr val="C00000"/>
                </a:solidFill>
              </a:rPr>
              <a:t> - </a:t>
            </a:r>
            <a:r>
              <a:rPr lang="ru-RU" dirty="0" err="1">
                <a:solidFill>
                  <a:srgbClr val="C00000"/>
                </a:solidFill>
              </a:rPr>
              <a:t>обострЁнный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отключЁн</a:t>
            </a:r>
            <a:r>
              <a:rPr lang="ru-RU" dirty="0">
                <a:solidFill>
                  <a:srgbClr val="C00000"/>
                </a:solidFill>
              </a:rPr>
              <a:t> – </a:t>
            </a:r>
            <a:r>
              <a:rPr lang="ru-RU" dirty="0" err="1">
                <a:solidFill>
                  <a:srgbClr val="C00000"/>
                </a:solidFill>
              </a:rPr>
              <a:t>отключЁнный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приручЁн</a:t>
            </a:r>
            <a:r>
              <a:rPr lang="ru-RU" dirty="0">
                <a:solidFill>
                  <a:srgbClr val="C00000"/>
                </a:solidFill>
              </a:rPr>
              <a:t> – </a:t>
            </a:r>
            <a:r>
              <a:rPr lang="ru-RU" dirty="0" err="1">
                <a:solidFill>
                  <a:srgbClr val="C00000"/>
                </a:solidFill>
              </a:rPr>
              <a:t>приручЁнный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свЁкла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шофЁр</a:t>
            </a:r>
            <a:endParaRPr lang="ru-RU" dirty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err="1">
                <a:solidFill>
                  <a:srgbClr val="C00000"/>
                </a:solidFill>
              </a:rPr>
              <a:t>щЁлкать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65DB90-3AD7-0BDA-0C24-66CBC189C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Акцентологическая норма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DFFB2D-BF71-D1C7-F64B-A2566A20F6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40768"/>
            <a:ext cx="4038600" cy="4785395"/>
          </a:xfrm>
        </p:spPr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экспЕртная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валовОго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слИвовый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грУшевый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красИвейший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удОбнее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нИзки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45EA75A-0B1A-4C93-FCF6-AAF4EF0EBD5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вЕрнЫ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sz="3200" dirty="0" err="1">
                <a:solidFill>
                  <a:schemeClr val="accent6">
                    <a:lumMod val="50000"/>
                  </a:schemeClr>
                </a:solidFill>
              </a:rPr>
              <a:t>УзкИ</a:t>
            </a:r>
            <a:endParaRPr lang="ru-RU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283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Можно запомнить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/>
          <a:lstStyle/>
          <a:p>
            <a:pPr>
              <a:buNone/>
            </a:pPr>
            <a:r>
              <a:rPr lang="ru-RU" dirty="0"/>
              <a:t>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Корень –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вОд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находится под ударением: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мусоропровОд</a:t>
            </a:r>
            <a:endParaRPr lang="ru-RU" sz="4000" i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газопровОд</a:t>
            </a:r>
            <a:endParaRPr lang="ru-RU" sz="4000" i="1" dirty="0">
              <a:solidFill>
                <a:srgbClr val="C00000"/>
              </a:solidFill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142984"/>
            <a:ext cx="4038600" cy="4983179"/>
          </a:xfrm>
        </p:spPr>
        <p:txBody>
          <a:bodyPr/>
          <a:lstStyle/>
          <a:p>
            <a:pPr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Корень –</a:t>
            </a:r>
            <a:r>
              <a:rPr lang="ru-RU" b="1" dirty="0" err="1">
                <a:solidFill>
                  <a:schemeClr val="accent2">
                    <a:lumMod val="75000"/>
                  </a:schemeClr>
                </a:solidFill>
              </a:rPr>
              <a:t>лОг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находится под ударением:</a:t>
            </a:r>
          </a:p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каталОг</a:t>
            </a:r>
            <a:endParaRPr lang="ru-RU" sz="4000" i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монолоОг</a:t>
            </a:r>
            <a:endParaRPr lang="ru-RU" sz="4000" i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некролОг</a:t>
            </a:r>
            <a:endParaRPr lang="ru-RU" sz="4000" i="1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4000" i="1" dirty="0" err="1">
                <a:solidFill>
                  <a:srgbClr val="C00000"/>
                </a:solidFill>
              </a:rPr>
              <a:t>диалОг</a:t>
            </a:r>
            <a:endParaRPr lang="ru-RU" sz="4000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Правила постановки ударения в глаголах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600200"/>
            <a:ext cx="8786874" cy="482919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    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 </a:t>
            </a:r>
            <a:r>
              <a:rPr lang="ru-RU" u="sng" dirty="0">
                <a:solidFill>
                  <a:schemeClr val="accent2">
                    <a:lumMod val="75000"/>
                  </a:schemeClr>
                </a:solidFill>
              </a:rPr>
              <a:t>инфинитивах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ударение падает на -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ИТЬ, -АТЬ, -ЯТЬ (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включИть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воспринЯть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воссоздАть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pPr algn="just">
              <a:buNone/>
            </a:pP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   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pPr algn="just">
              <a:buNone/>
            </a:pP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Запомнить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трудные случаи на –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ИРОВАТЬ: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пломбировАть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 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нормировАть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премировАть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</a:rPr>
              <a:t>дозИровать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57150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Можно запомнить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8647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dirty="0"/>
              <a:t>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Глаголы, оканчивающиеся в форме инфинитива на –ИТЬ имеют ударение на окончании во ВСЕХ формах:</a:t>
            </a:r>
          </a:p>
          <a:p>
            <a:pPr algn="just">
              <a:buNone/>
            </a:pPr>
            <a:r>
              <a:rPr lang="ru-RU" dirty="0"/>
              <a:t>    </a:t>
            </a:r>
            <a:r>
              <a:rPr lang="ru-RU" i="1" dirty="0">
                <a:solidFill>
                  <a:srgbClr val="C00000"/>
                </a:solidFill>
              </a:rPr>
              <a:t>вручить, звонить, наделить, накренить, насолить, облегчить, ободрить, обострить, одолжить, окружить, положить, плодоносить, сверлить, сорить, укрепить, углубить, щемить</a:t>
            </a:r>
          </a:p>
          <a:p>
            <a:pPr algn="just">
              <a:buNone/>
            </a:pPr>
            <a:r>
              <a:rPr lang="ru-RU" i="1" dirty="0">
                <a:solidFill>
                  <a:srgbClr val="C00000"/>
                </a:solidFill>
              </a:rPr>
              <a:t>   </a:t>
            </a:r>
            <a:r>
              <a:rPr lang="ru-RU" b="1" i="1" dirty="0">
                <a:solidFill>
                  <a:srgbClr val="C00000"/>
                </a:solidFill>
              </a:rPr>
              <a:t>например</a:t>
            </a:r>
            <a:r>
              <a:rPr lang="ru-RU" i="1" dirty="0">
                <a:solidFill>
                  <a:srgbClr val="C00000"/>
                </a:solidFill>
              </a:rPr>
              <a:t>: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облегчИм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облегчИшь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облегчИте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облегчИт</a:t>
            </a:r>
            <a:r>
              <a:rPr lang="ru-RU" i="1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i="1" dirty="0" err="1">
                <a:solidFill>
                  <a:schemeClr val="accent2">
                    <a:lumMod val="75000"/>
                  </a:schemeClr>
                </a:solidFill>
              </a:rPr>
              <a:t>облегчАт</a:t>
            </a:r>
            <a:endParaRPr lang="ru-RU" i="1" dirty="0">
              <a:solidFill>
                <a:schemeClr val="accent2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ru-RU" i="1" dirty="0">
                <a:solidFill>
                  <a:srgbClr val="C00000"/>
                </a:solidFill>
              </a:rPr>
              <a:t>   </a:t>
            </a:r>
            <a:r>
              <a:rPr lang="ru-RU" b="1" i="1" dirty="0">
                <a:solidFill>
                  <a:srgbClr val="C00000"/>
                </a:solidFill>
              </a:rPr>
              <a:t>исключения</a:t>
            </a:r>
            <a:r>
              <a:rPr lang="ru-RU" i="1" dirty="0">
                <a:solidFill>
                  <a:srgbClr val="C00000"/>
                </a:solidFill>
              </a:rPr>
              <a:t>: </a:t>
            </a:r>
            <a:r>
              <a:rPr lang="ru-RU" i="1" dirty="0" err="1">
                <a:solidFill>
                  <a:srgbClr val="C00000"/>
                </a:solidFill>
              </a:rPr>
              <a:t>закУпорить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клЕить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озлОбить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опОшлить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освЕдомиться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принУдить</a:t>
            </a:r>
            <a:r>
              <a:rPr lang="ru-RU" i="1" dirty="0">
                <a:solidFill>
                  <a:srgbClr val="C00000"/>
                </a:solidFill>
              </a:rPr>
              <a:t>, </a:t>
            </a:r>
            <a:r>
              <a:rPr lang="ru-RU" i="1" dirty="0" err="1">
                <a:solidFill>
                  <a:srgbClr val="C00000"/>
                </a:solidFill>
              </a:rPr>
              <a:t>чЕрпать</a:t>
            </a:r>
            <a:endParaRPr lang="ru-RU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Можно запомнить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928670"/>
            <a:ext cx="8572560" cy="5643602"/>
          </a:xfrm>
        </p:spPr>
        <p:txBody>
          <a:bodyPr/>
          <a:lstStyle/>
          <a:p>
            <a:pPr algn="just">
              <a:buNone/>
            </a:pPr>
            <a:r>
              <a:rPr lang="ru-RU" b="1" dirty="0"/>
              <a:t>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Окончание –А в формах женского рода (глаголы прошедшего времени, краткие прилагательные, причастия) обычно ударное:</a:t>
            </a:r>
            <a:r>
              <a:rPr lang="ru-RU" dirty="0"/>
              <a:t> </a:t>
            </a:r>
            <a:r>
              <a:rPr lang="ru-RU" dirty="0" err="1">
                <a:solidFill>
                  <a:srgbClr val="C00000"/>
                </a:solidFill>
              </a:rPr>
              <a:t>бралА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ворвалАсь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добралАсь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дождалАсь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лгалА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лилАсь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облилАсь</a:t>
            </a:r>
            <a:r>
              <a:rPr lang="ru-RU" dirty="0">
                <a:solidFill>
                  <a:srgbClr val="C00000"/>
                </a:solidFill>
              </a:rPr>
              <a:t>; </a:t>
            </a:r>
            <a:r>
              <a:rPr lang="ru-RU" dirty="0" err="1">
                <a:solidFill>
                  <a:srgbClr val="C00000"/>
                </a:solidFill>
              </a:rPr>
              <a:t>занятА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запертА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нажитА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заселенА</a:t>
            </a:r>
            <a:r>
              <a:rPr lang="ru-RU" dirty="0">
                <a:solidFill>
                  <a:srgbClr val="C00000"/>
                </a:solidFill>
              </a:rPr>
              <a:t>; </a:t>
            </a:r>
            <a:r>
              <a:rPr lang="ru-RU" dirty="0" err="1">
                <a:solidFill>
                  <a:srgbClr val="C00000"/>
                </a:solidFill>
              </a:rPr>
              <a:t>вернА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ловкА</a:t>
            </a:r>
            <a:endParaRPr lang="ru-RU" dirty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ru-RU" dirty="0"/>
              <a:t>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например</a:t>
            </a:r>
            <a:r>
              <a:rPr lang="ru-RU" dirty="0">
                <a:solidFill>
                  <a:srgbClr val="C00000"/>
                </a:solidFill>
              </a:rPr>
              <a:t>: </a:t>
            </a:r>
            <a:r>
              <a:rPr lang="ru-RU" dirty="0" err="1">
                <a:solidFill>
                  <a:srgbClr val="C00000"/>
                </a:solidFill>
              </a:rPr>
              <a:t>брАл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брАли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бралА</a:t>
            </a:r>
            <a:r>
              <a:rPr lang="ru-RU" dirty="0">
                <a:solidFill>
                  <a:srgbClr val="C00000"/>
                </a:solidFill>
              </a:rPr>
              <a:t>; </a:t>
            </a:r>
            <a:r>
              <a:rPr lang="ru-RU" dirty="0" err="1">
                <a:solidFill>
                  <a:srgbClr val="C00000"/>
                </a:solidFill>
              </a:rPr>
              <a:t>лОвок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ловкА</a:t>
            </a:r>
            <a:endParaRPr lang="ru-RU" dirty="0"/>
          </a:p>
          <a:p>
            <a:pPr algn="just">
              <a:buNone/>
            </a:pPr>
            <a:r>
              <a:rPr lang="ru-RU" dirty="0"/>
              <a:t>   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исключения:</a:t>
            </a:r>
            <a:r>
              <a:rPr lang="ru-RU" dirty="0"/>
              <a:t> </a:t>
            </a:r>
            <a:r>
              <a:rPr lang="ru-RU" dirty="0" err="1">
                <a:solidFill>
                  <a:srgbClr val="C00000"/>
                </a:solidFill>
              </a:rPr>
              <a:t>клАла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крАла</a:t>
            </a:r>
            <a:r>
              <a:rPr lang="ru-RU" dirty="0">
                <a:solidFill>
                  <a:srgbClr val="C00000"/>
                </a:solidFill>
              </a:rPr>
              <a:t>, </a:t>
            </a:r>
            <a:r>
              <a:rPr lang="ru-RU" dirty="0" err="1">
                <a:solidFill>
                  <a:srgbClr val="C00000"/>
                </a:solidFill>
              </a:rPr>
              <a:t>слАла</a:t>
            </a:r>
            <a:r>
              <a:rPr lang="ru-RU" dirty="0">
                <a:solidFill>
                  <a:srgbClr val="C00000"/>
                </a:solidFill>
              </a:rPr>
              <a:t> (</a:t>
            </a:r>
            <a:r>
              <a:rPr lang="ru-RU" dirty="0" err="1">
                <a:solidFill>
                  <a:srgbClr val="C00000"/>
                </a:solidFill>
              </a:rPr>
              <a:t>т.ж</a:t>
            </a:r>
            <a:r>
              <a:rPr lang="ru-RU" dirty="0">
                <a:solidFill>
                  <a:srgbClr val="C00000"/>
                </a:solidFill>
              </a:rPr>
              <a:t>. с приставками, кроме вы-)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Ударение в причастиях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4292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 В причастиях с суффиксом -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Т- 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ударение будет падать на </a:t>
            </a:r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первый слог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: 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зАгнутый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зАнятый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зАпертый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нАжитый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нАчатый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прИнятый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снЯтый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сОгнутый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 кратких страдательных причастиях женского рода ударение падает на окончание: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начатА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занятА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 кратких причастиях женского рода, образованных от слов на –бранный, -званный ударение падает на основу: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нАзванный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 - </a:t>
            </a:r>
            <a:r>
              <a:rPr lang="ru-RU" dirty="0" err="1">
                <a:solidFill>
                  <a:schemeClr val="accent2">
                    <a:lumMod val="75000"/>
                  </a:schemeClr>
                </a:solidFill>
              </a:rPr>
              <a:t>нАзвана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Запомнить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42984"/>
            <a:ext cx="8640960" cy="4983179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000" dirty="0"/>
              <a:t>   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нанЯвший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начАвший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налИвший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понЯвший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прожИвший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кормЯщий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кровоточАщий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молЯщий</a:t>
            </a:r>
            <a:r>
              <a:rPr lang="ru-RU" sz="4000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ru-RU" sz="4000" dirty="0" err="1">
                <a:solidFill>
                  <a:schemeClr val="accent2">
                    <a:lumMod val="75000"/>
                  </a:schemeClr>
                </a:solidFill>
              </a:rPr>
              <a:t>избалОванный</a:t>
            </a:r>
            <a:endParaRPr lang="ru-RU" sz="4000" dirty="0">
              <a:solidFill>
                <a:schemeClr val="accent2">
                  <a:lumMod val="75000"/>
                </a:schemeClr>
              </a:solidFill>
            </a:endParaRPr>
          </a:p>
          <a:p>
            <a:pPr algn="just"/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11430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Запомните односложные слова с неподвижным ударением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785918" y="2000240"/>
            <a:ext cx="5572164" cy="412592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err="1">
                <a:solidFill>
                  <a:srgbClr val="C00000"/>
                </a:solidFill>
              </a:rPr>
              <a:t>бАнт</a:t>
            </a:r>
            <a:r>
              <a:rPr lang="ru-RU" sz="3200" dirty="0">
                <a:solidFill>
                  <a:srgbClr val="C00000"/>
                </a:solidFill>
              </a:rPr>
              <a:t>- </a:t>
            </a:r>
            <a:r>
              <a:rPr lang="ru-RU" sz="3200" dirty="0" err="1">
                <a:solidFill>
                  <a:srgbClr val="C00000"/>
                </a:solidFill>
              </a:rPr>
              <a:t>бАнты</a:t>
            </a:r>
            <a:endParaRPr lang="ru-RU" sz="3200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200" dirty="0">
                <a:solidFill>
                  <a:srgbClr val="C00000"/>
                </a:solidFill>
              </a:rPr>
              <a:t>Икс- Иксы</a:t>
            </a:r>
          </a:p>
          <a:p>
            <a:pPr algn="ctr">
              <a:buNone/>
            </a:pPr>
            <a:r>
              <a:rPr lang="ru-RU" sz="3200" dirty="0" err="1">
                <a:solidFill>
                  <a:srgbClr val="C00000"/>
                </a:solidFill>
              </a:rPr>
              <a:t>крАн</a:t>
            </a:r>
            <a:r>
              <a:rPr lang="ru-RU" sz="3200" dirty="0">
                <a:solidFill>
                  <a:srgbClr val="C00000"/>
                </a:solidFill>
              </a:rPr>
              <a:t> – </a:t>
            </a:r>
            <a:r>
              <a:rPr lang="ru-RU" sz="3200" dirty="0" err="1">
                <a:solidFill>
                  <a:srgbClr val="C00000"/>
                </a:solidFill>
              </a:rPr>
              <a:t>крАны</a:t>
            </a:r>
            <a:endParaRPr lang="ru-RU" sz="3200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200" dirty="0" err="1">
                <a:solidFill>
                  <a:srgbClr val="C00000"/>
                </a:solidFill>
              </a:rPr>
              <a:t>тОрт</a:t>
            </a:r>
            <a:r>
              <a:rPr lang="ru-RU" sz="3200" dirty="0">
                <a:solidFill>
                  <a:srgbClr val="C00000"/>
                </a:solidFill>
              </a:rPr>
              <a:t> – </a:t>
            </a:r>
            <a:r>
              <a:rPr lang="ru-RU" sz="3200" dirty="0" err="1">
                <a:solidFill>
                  <a:srgbClr val="C00000"/>
                </a:solidFill>
              </a:rPr>
              <a:t>тОрты</a:t>
            </a:r>
            <a:endParaRPr lang="ru-RU" sz="3200" dirty="0">
              <a:solidFill>
                <a:srgbClr val="C00000"/>
              </a:solidFill>
            </a:endParaRPr>
          </a:p>
          <a:p>
            <a:pPr algn="ctr">
              <a:buNone/>
            </a:pPr>
            <a:r>
              <a:rPr lang="ru-RU" sz="3200" dirty="0" err="1">
                <a:solidFill>
                  <a:srgbClr val="C00000"/>
                </a:solidFill>
              </a:rPr>
              <a:t>шАрф</a:t>
            </a:r>
            <a:r>
              <a:rPr lang="ru-RU" sz="3200" dirty="0">
                <a:solidFill>
                  <a:srgbClr val="C00000"/>
                </a:solidFill>
              </a:rPr>
              <a:t> - </a:t>
            </a:r>
            <a:r>
              <a:rPr lang="ru-RU" sz="3200" dirty="0" err="1">
                <a:solidFill>
                  <a:srgbClr val="C00000"/>
                </a:solidFill>
              </a:rPr>
              <a:t>шАрфы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428</Words>
  <Application>Microsoft Office PowerPoint</Application>
  <PresentationFormat>Экран (4:3)</PresentationFormat>
  <Paragraphs>86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Орфоэпическая норма</vt:lpstr>
      <vt:lpstr>Акцентологическая норма</vt:lpstr>
      <vt:lpstr>Можно запомнить</vt:lpstr>
      <vt:lpstr>Правила постановки ударения в глаголах</vt:lpstr>
      <vt:lpstr>Можно запомнить</vt:lpstr>
      <vt:lpstr>Можно запомнить</vt:lpstr>
      <vt:lpstr>Ударение в причастиях</vt:lpstr>
      <vt:lpstr>Запомнить </vt:lpstr>
      <vt:lpstr>Запомните односложные слова с неподвижным ударением</vt:lpstr>
      <vt:lpstr>Запомните трудные слова с ударением на 1 слоге</vt:lpstr>
      <vt:lpstr>Запомните трудные слова с ударением на 2 слоге</vt:lpstr>
      <vt:lpstr>Запомните трудные слова с ударением</vt:lpstr>
      <vt:lpstr>Запомните слова с буквой 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Орфоэпическая норма</dc:title>
  <dc:creator>User</dc:creator>
  <cp:lastModifiedBy>Acer</cp:lastModifiedBy>
  <cp:revision>14</cp:revision>
  <dcterms:created xsi:type="dcterms:W3CDTF">2020-12-18T19:33:51Z</dcterms:created>
  <dcterms:modified xsi:type="dcterms:W3CDTF">2025-11-04T18:08:17Z</dcterms:modified>
</cp:coreProperties>
</file>